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3" r:id="rId9"/>
    <p:sldId id="268" r:id="rId10"/>
    <p:sldId id="269" r:id="rId11"/>
    <p:sldId id="270" r:id="rId12"/>
    <p:sldId id="271" r:id="rId13"/>
    <p:sldId id="272" r:id="rId14"/>
    <p:sldId id="267" r:id="rId15"/>
    <p:sldId id="262" r:id="rId16"/>
    <p:sldId id="263" r:id="rId17"/>
    <p:sldId id="264" r:id="rId18"/>
    <p:sldId id="26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84CAFA-8D87-4381-B403-E7EEC4183714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F2FA3-30ED-47B4-98F2-6117F771FE7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The </a:t>
            </a:r>
            <a:r>
              <a:rPr lang="en-US" sz="4200" u="sng" dirty="0" smtClean="0">
                <a:solidFill>
                  <a:schemeClr val="tx1"/>
                </a:solidFill>
              </a:rPr>
              <a:t>tools</a:t>
            </a:r>
            <a:r>
              <a:rPr lang="en-US" sz="4200" dirty="0" smtClean="0">
                <a:solidFill>
                  <a:schemeClr val="tx1"/>
                </a:solidFill>
              </a:rPr>
              <a:t> of design</a:t>
            </a:r>
          </a:p>
          <a:p>
            <a:r>
              <a:rPr lang="en-US" sz="4200" dirty="0" smtClean="0">
                <a:solidFill>
                  <a:schemeClr val="tx1"/>
                </a:solidFill>
              </a:rPr>
              <a:t>Hands on - can be manipulated</a:t>
            </a:r>
          </a:p>
          <a:p>
            <a:endParaRPr lang="en-US" sz="4200" dirty="0" smtClean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</a:rPr>
              <a:t> Line</a:t>
            </a:r>
          </a:p>
          <a:p>
            <a:pPr lvl="1"/>
            <a:r>
              <a:rPr lang="en-US" sz="4200" dirty="0" smtClean="0">
                <a:solidFill>
                  <a:schemeClr val="tx1"/>
                </a:solidFill>
              </a:rPr>
              <a:t>Form and shape</a:t>
            </a:r>
          </a:p>
          <a:p>
            <a:pPr lvl="1"/>
            <a:r>
              <a:rPr lang="en-US" sz="4200" dirty="0" smtClean="0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US" sz="4200" dirty="0" smtClean="0">
                <a:solidFill>
                  <a:schemeClr val="tx1"/>
                </a:solidFill>
              </a:rPr>
              <a:t>Texture</a:t>
            </a:r>
          </a:p>
          <a:p>
            <a:pPr lvl="1"/>
            <a:r>
              <a:rPr lang="en-US" sz="4200" dirty="0" smtClean="0">
                <a:solidFill>
                  <a:schemeClr val="tx1"/>
                </a:solidFill>
              </a:rPr>
              <a:t>Color</a:t>
            </a:r>
          </a:p>
          <a:p>
            <a:pPr lvl="1"/>
            <a:r>
              <a:rPr lang="en-US" sz="4200" dirty="0" smtClean="0">
                <a:solidFill>
                  <a:schemeClr val="tx1"/>
                </a:solidFill>
              </a:rPr>
              <a:t>Pattern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Element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line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4553" r="28032" b="11915"/>
          <a:stretch/>
        </p:blipFill>
        <p:spPr bwMode="auto">
          <a:xfrm>
            <a:off x="330740" y="1108952"/>
            <a:ext cx="8443609" cy="56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1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line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4042" r="28830" b="12171"/>
          <a:stretch/>
        </p:blipFill>
        <p:spPr bwMode="auto">
          <a:xfrm>
            <a:off x="311284" y="1070043"/>
            <a:ext cx="8365787" cy="56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 </a:t>
            </a:r>
            <a:r>
              <a:rPr lang="en-US" dirty="0"/>
              <a:t>of line </a:t>
            </a:r>
            <a:r>
              <a:rPr lang="en-US" dirty="0" smtClean="0"/>
              <a:t>do</a:t>
            </a:r>
          </a:p>
          <a:p>
            <a:r>
              <a:rPr lang="en-US" dirty="0" smtClean="0"/>
              <a:t> </a:t>
            </a:r>
            <a:r>
              <a:rPr lang="en-US" dirty="0"/>
              <a:t>you see?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10468" r="46223" b="7575"/>
          <a:stretch/>
        </p:blipFill>
        <p:spPr bwMode="auto">
          <a:xfrm>
            <a:off x="2393003" y="304800"/>
            <a:ext cx="4163439" cy="62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6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line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4553" r="28830" b="12170"/>
          <a:stretch/>
        </p:blipFill>
        <p:spPr bwMode="auto">
          <a:xfrm>
            <a:off x="233464" y="1108953"/>
            <a:ext cx="8443608" cy="558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1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503920" cy="457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Lines Can Create Illusions:</a:t>
            </a:r>
          </a:p>
          <a:p>
            <a:pPr marL="0" indent="0" algn="ctr">
              <a:buNone/>
            </a:pPr>
            <a:r>
              <a:rPr lang="en-US" sz="4400" dirty="0" smtClean="0"/>
              <a:t>Here are a few: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478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the horizontal lines straight or curved?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3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420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v2DkFpTgp20/TnTAWnhMscI/AAAAAAAAABw/sZB1YPSW4dU/s1600/LINE+-+Optical+Il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32657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smtClean="0"/>
              <a:t>an Illusion of your 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038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a half sheet of white cardstock.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 Create your own line illusion:</a:t>
            </a:r>
          </a:p>
          <a:p>
            <a:endParaRPr lang="en-US" dirty="0" smtClean="0"/>
          </a:p>
          <a:p>
            <a:r>
              <a:rPr lang="en-US" dirty="0" smtClean="0"/>
              <a:t>You must include at least three types of line. </a:t>
            </a:r>
          </a:p>
          <a:p>
            <a:endParaRPr lang="en-US" dirty="0" smtClean="0"/>
          </a:p>
          <a:p>
            <a:r>
              <a:rPr lang="en-US" dirty="0" smtClean="0"/>
              <a:t>The illusion must also include color.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This page will </a:t>
            </a:r>
            <a:r>
              <a:rPr lang="en-US" dirty="0"/>
              <a:t>be included in your </a:t>
            </a:r>
            <a:r>
              <a:rPr lang="en-US" dirty="0" smtClean="0"/>
              <a:t>notebook.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Here are just some ideas.  Be creative.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157960"/>
            <a:ext cx="2763354" cy="23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966226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52800"/>
            <a:ext cx="4979831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400"/>
            <a:ext cx="36443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connection of two points.</a:t>
            </a:r>
          </a:p>
          <a:p>
            <a:r>
              <a:rPr lang="en-US" dirty="0" smtClean="0"/>
              <a:t>The Element in a room that moves the eye from one point 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1162" y="163286"/>
            <a:ext cx="8229600" cy="82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  Vertical</a:t>
            </a:r>
          </a:p>
          <a:p>
            <a:endParaRPr lang="en-US" dirty="0"/>
          </a:p>
          <a:p>
            <a:r>
              <a:rPr lang="en-US" dirty="0" smtClean="0"/>
              <a:t>2.  Horizontal</a:t>
            </a:r>
          </a:p>
          <a:p>
            <a:endParaRPr lang="en-US" dirty="0"/>
          </a:p>
          <a:p>
            <a:r>
              <a:rPr lang="en-US" dirty="0" smtClean="0"/>
              <a:t>3.  Curved</a:t>
            </a:r>
          </a:p>
          <a:p>
            <a:endParaRPr lang="en-US" dirty="0"/>
          </a:p>
          <a:p>
            <a:r>
              <a:rPr lang="en-US" dirty="0" smtClean="0"/>
              <a:t>4. Diagonal</a:t>
            </a:r>
            <a:endParaRPr lang="en-US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878559" y="2337122"/>
            <a:ext cx="2743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8153400" y="2327937"/>
            <a:ext cx="0" cy="2819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5030959" y="3536617"/>
            <a:ext cx="25908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rc 9"/>
          <p:cNvSpPr>
            <a:spLocks/>
          </p:cNvSpPr>
          <p:nvPr/>
        </p:nvSpPr>
        <p:spPr bwMode="auto">
          <a:xfrm rot="10493870" flipV="1">
            <a:off x="4724400" y="2848409"/>
            <a:ext cx="2058988" cy="1433513"/>
          </a:xfrm>
          <a:custGeom>
            <a:avLst/>
            <a:gdLst>
              <a:gd name="T0" fmla="*/ 0 w 36684"/>
              <a:gd name="T1" fmla="*/ 407489 h 21600"/>
              <a:gd name="T2" fmla="*/ 2058988 w 36684"/>
              <a:gd name="T3" fmla="*/ 1433513 h 21600"/>
              <a:gd name="T4" fmla="*/ 846630 w 36684"/>
              <a:gd name="T5" fmla="*/ 1433513 h 21600"/>
              <a:gd name="T6" fmla="*/ 0 60000 65536"/>
              <a:gd name="T7" fmla="*/ 0 60000 65536"/>
              <a:gd name="T8" fmla="*/ 0 60000 65536"/>
              <a:gd name="T9" fmla="*/ 0 w 36684"/>
              <a:gd name="T10" fmla="*/ 0 h 21600"/>
              <a:gd name="T11" fmla="*/ 36684 w 36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84" h="21600" fill="none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</a:path>
              <a:path w="36684" h="21600" stroke="0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  <a:lnTo>
                  <a:pt x="15084" y="21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716759" y="1803722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horizontal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8366125" y="2480337"/>
            <a:ext cx="2444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vertical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250159" y="4984417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diagonal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236029" y="3597482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Curved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15686" y="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Line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1600200"/>
            <a:ext cx="3220244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Lends dignity and formality</a:t>
            </a:r>
          </a:p>
          <a:p>
            <a:r>
              <a:rPr lang="en-US" sz="2800" dirty="0" smtClean="0"/>
              <a:t>Creates feelings of aspiration and ascension.</a:t>
            </a:r>
          </a:p>
          <a:p>
            <a:r>
              <a:rPr lang="en-US" sz="2800" dirty="0" smtClean="0"/>
              <a:t>Leads the eye up.</a:t>
            </a:r>
          </a:p>
          <a:p>
            <a:r>
              <a:rPr lang="en-US" sz="2800" dirty="0" smtClean="0"/>
              <a:t>A feeling of height and strength.</a:t>
            </a:r>
            <a:endParaRPr lang="en-US" sz="2800" dirty="0"/>
          </a:p>
        </p:txBody>
      </p:sp>
      <p:pic>
        <p:nvPicPr>
          <p:cNvPr id="1026" name="Picture 2" descr="http://3.bp.blogspot.com/_JwKcIkr8tIo/StaxFMsOvDI/AAAAAAAAHBg/PaJNXxbKy8I/s280/blue+and+taupe+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06" y="1461196"/>
            <a:ext cx="4020094" cy="47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Horizontal Line</a:t>
            </a:r>
            <a:endParaRPr 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3952" y="897139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Restful</a:t>
            </a:r>
          </a:p>
          <a:p>
            <a:r>
              <a:rPr lang="en-US" sz="2800" dirty="0" smtClean="0"/>
              <a:t>Relaxing</a:t>
            </a:r>
          </a:p>
          <a:p>
            <a:r>
              <a:rPr lang="en-US" sz="2800" dirty="0" smtClean="0"/>
              <a:t>Informal</a:t>
            </a:r>
          </a:p>
          <a:p>
            <a:r>
              <a:rPr lang="en-US" sz="2800" dirty="0" smtClean="0"/>
              <a:t>Casual</a:t>
            </a:r>
          </a:p>
          <a:p>
            <a:r>
              <a:rPr lang="en-US" sz="2800" dirty="0" smtClean="0"/>
              <a:t>Comfortable</a:t>
            </a:r>
            <a:endParaRPr lang="en-US" sz="2800" dirty="0"/>
          </a:p>
        </p:txBody>
      </p:sp>
      <p:pic>
        <p:nvPicPr>
          <p:cNvPr id="2050" name="Picture 2" descr="DIY striped wall in a living room via colorTHEORY - p o r t f o l i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11430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ll Decal Geometric Stripes Lines Horizontal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0091"/>
            <a:ext cx="3962400" cy="27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Diagonal Line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1336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Active</a:t>
            </a:r>
          </a:p>
          <a:p>
            <a:r>
              <a:rPr lang="en-US" sz="2800" dirty="0" smtClean="0"/>
              <a:t>Suggests movement</a:t>
            </a:r>
          </a:p>
          <a:p>
            <a:r>
              <a:rPr lang="en-US" sz="2800" dirty="0" smtClean="0"/>
              <a:t>Excitement</a:t>
            </a:r>
          </a:p>
          <a:p>
            <a:r>
              <a:rPr lang="en-US" sz="2800" dirty="0" smtClean="0"/>
              <a:t>Energy</a:t>
            </a:r>
          </a:p>
          <a:p>
            <a:r>
              <a:rPr lang="en-US" sz="2800" dirty="0" smtClean="0"/>
              <a:t>Direction</a:t>
            </a:r>
            <a:endParaRPr lang="en-US" sz="2800" dirty="0"/>
          </a:p>
        </p:txBody>
      </p:sp>
      <p:pic>
        <p:nvPicPr>
          <p:cNvPr id="3074" name="Picture 2" descr="VI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581400" cy="53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6571" y="304800"/>
            <a:ext cx="4463143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Curved 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6571" y="1295400"/>
            <a:ext cx="4038600" cy="4681728"/>
          </a:xfrm>
        </p:spPr>
        <p:txBody>
          <a:bodyPr/>
          <a:lstStyle/>
          <a:p>
            <a:r>
              <a:rPr lang="en-US" dirty="0" smtClean="0"/>
              <a:t>Graceful</a:t>
            </a:r>
          </a:p>
          <a:p>
            <a:r>
              <a:rPr lang="en-US" dirty="0" smtClean="0"/>
              <a:t>Feminine</a:t>
            </a:r>
          </a:p>
          <a:p>
            <a:r>
              <a:rPr lang="en-US" dirty="0" smtClean="0"/>
              <a:t>Delicate</a:t>
            </a:r>
          </a:p>
          <a:p>
            <a:r>
              <a:rPr lang="en-US" dirty="0" smtClean="0"/>
              <a:t>Gentle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7" y="315686"/>
            <a:ext cx="3935186" cy="295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becolorful.typepad.com/.a/6a00e550ae2fdc8834017d3c5be35a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7076"/>
            <a:ext cx="4724400" cy="31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artrss.net/wp-content/uploads/A/as/astercucine-kitchen-domin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65115"/>
            <a:ext cx="2622778" cy="32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800" dirty="0"/>
              <a:t>what type of line do you see?</a:t>
            </a:r>
          </a:p>
          <a:p>
            <a:pPr marL="0" indent="0" algn="ctr">
              <a:buNone/>
            </a:pPr>
            <a:r>
              <a:rPr lang="en-US" dirty="0" smtClean="0"/>
              <a:t>Arm gesture to show the line seen in each room.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194242"/>
            <a:ext cx="17526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4644955"/>
            <a:ext cx="182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4194242"/>
            <a:ext cx="0" cy="1655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9"/>
          <p:cNvSpPr>
            <a:spLocks/>
          </p:cNvSpPr>
          <p:nvPr/>
        </p:nvSpPr>
        <p:spPr bwMode="auto">
          <a:xfrm rot="12136122" flipV="1">
            <a:off x="6138432" y="4305145"/>
            <a:ext cx="2058988" cy="1433513"/>
          </a:xfrm>
          <a:custGeom>
            <a:avLst/>
            <a:gdLst>
              <a:gd name="T0" fmla="*/ 0 w 36684"/>
              <a:gd name="T1" fmla="*/ 407489 h 21600"/>
              <a:gd name="T2" fmla="*/ 2058988 w 36684"/>
              <a:gd name="T3" fmla="*/ 1433513 h 21600"/>
              <a:gd name="T4" fmla="*/ 846630 w 36684"/>
              <a:gd name="T5" fmla="*/ 1433513 h 21600"/>
              <a:gd name="T6" fmla="*/ 0 60000 65536"/>
              <a:gd name="T7" fmla="*/ 0 60000 65536"/>
              <a:gd name="T8" fmla="*/ 0 60000 65536"/>
              <a:gd name="T9" fmla="*/ 0 w 36684"/>
              <a:gd name="T10" fmla="*/ 0 h 21600"/>
              <a:gd name="T11" fmla="*/ 36684 w 36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84" h="21600" fill="none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</a:path>
              <a:path w="36684" h="21600" stroke="0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  <a:lnTo>
                  <a:pt x="15084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line do you see?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6850" r="29805" b="14468"/>
          <a:stretch/>
        </p:blipFill>
        <p:spPr bwMode="auto">
          <a:xfrm>
            <a:off x="483546" y="1284050"/>
            <a:ext cx="8043863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654</TotalTime>
  <Words>227</Words>
  <Application>Microsoft Macintosh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Element of Design</vt:lpstr>
      <vt:lpstr>Line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line do you see?</vt:lpstr>
      <vt:lpstr>What type of line do you see?</vt:lpstr>
      <vt:lpstr>What type of line do you see?</vt:lpstr>
      <vt:lpstr>PowerPoint Presentation</vt:lpstr>
      <vt:lpstr>What type of line do you see?</vt:lpstr>
      <vt:lpstr>PowerPoint Presentation</vt:lpstr>
      <vt:lpstr>Are the horizontal lines straight or curved?</vt:lpstr>
      <vt:lpstr>PowerPoint Presentation</vt:lpstr>
      <vt:lpstr>PowerPoint Presentation</vt:lpstr>
      <vt:lpstr>Create an Illusion of your own?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 of Design</dc:title>
  <dc:creator>Housley</dc:creator>
  <cp:lastModifiedBy>Heather</cp:lastModifiedBy>
  <cp:revision>22</cp:revision>
  <dcterms:created xsi:type="dcterms:W3CDTF">2013-02-11T05:51:29Z</dcterms:created>
  <dcterms:modified xsi:type="dcterms:W3CDTF">2014-08-29T21:57:16Z</dcterms:modified>
</cp:coreProperties>
</file>