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80" r:id="rId2"/>
    <p:sldId id="281" r:id="rId3"/>
    <p:sldId id="282" r:id="rId4"/>
    <p:sldId id="283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CF856"/>
    <a:srgbClr val="FBFB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3838" autoAdjust="0"/>
  </p:normalViewPr>
  <p:slideViewPr>
    <p:cSldViewPr>
      <p:cViewPr varScale="1">
        <p:scale>
          <a:sx n="39" d="100"/>
          <a:sy n="39" d="100"/>
        </p:scale>
        <p:origin x="-12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24695CA-EDEE-4627-8F33-900C2D7B7128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201F3AE-DD1D-434F-9B4B-1E7BC25713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124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9635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FDA45BB-2A8F-4B43-816B-190267BE685F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DB115E-8614-4AA1-9127-82BFB2D979E3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3731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15A219-6190-4A89-AEDA-811262C166A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7577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234F0F-4EDC-49E0-B5DB-0BA0C723BE2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4AC3-0432-4F74-80F4-9D72E823AA03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67767-5CC8-4573-B942-12C13DC1E0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05305-FAB4-4884-A903-D510221FD6CC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19A30E-98E1-4FF9-B413-AC8E64041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72F13-CECA-4D23-9240-3E8ECAA4937E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7CF16-E41F-44E5-AB9F-FBAC7B4F3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A145-8454-4554-9B56-59F5B4EBC3AA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C92C6-D735-4090-B787-D248B25DD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183B99-2FBC-4374-9405-3C05C42F6580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6AD36-84D4-4DD4-830D-8801BE4F1C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50C74-805E-4244-A1DF-7430E185E70B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195873-121B-4144-A564-FC5CC0A77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E238D-1FFD-43EE-BB0F-0E0F568D10AB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DB7B6-997D-4B6D-9336-F1CD17329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38C37-3947-49E1-B35A-12E9A4937B01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2FBE5-35D6-4984-984C-1A2D693C1F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750E61-BBA8-4F3F-BAD4-B68D1190AE3F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BD4FF-725A-4DE8-8DA0-08CCB9134E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99B78-0C97-4498-8B7A-00A8F2048808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63A21-DFF2-4606-9E23-D560C7D3E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89D04-BDFB-463E-9BE0-395857C66E35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D95B-A9D0-4731-B826-A601093A14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F11101-C445-444F-8711-98DB40963709}" type="datetimeFigureOut">
              <a:rPr lang="en-US"/>
              <a:pPr>
                <a:defRPr/>
              </a:pPr>
              <a:t>7/16/2014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1B5BD89-CA40-4501-901B-D6C92975C7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6000" b="1" u="sng" smtClean="0"/>
              <a:t>Yeast Breads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en-US" sz="3500" smtClean="0"/>
              <a:t>What is the purpose of each ingredient in yeast breads?</a:t>
            </a:r>
          </a:p>
          <a:p>
            <a:pPr marL="914400" lvl="1" indent="-514350" eaLnBrk="1" hangingPunct="1">
              <a:buFont typeface="Arial" charset="0"/>
              <a:buAutoNum type="arabicPeriod"/>
            </a:pPr>
            <a:r>
              <a:rPr lang="en-US" sz="3500" b="1" u="sng" smtClean="0"/>
              <a:t>Flour:  </a:t>
            </a:r>
            <a:r>
              <a:rPr lang="en-US" sz="3500" smtClean="0"/>
              <a:t>Body / Structure</a:t>
            </a:r>
          </a:p>
          <a:p>
            <a:pPr marL="914400" lvl="1" indent="-514350" eaLnBrk="1" hangingPunct="1">
              <a:buFont typeface="Arial" charset="0"/>
              <a:buAutoNum type="arabicPeriod"/>
            </a:pPr>
            <a:r>
              <a:rPr lang="en-US" sz="3500" b="1" u="sng" smtClean="0"/>
              <a:t>Yeast: </a:t>
            </a:r>
            <a:r>
              <a:rPr lang="en-US" sz="3500" smtClean="0"/>
              <a:t>Provides leavening to make light, airy and porous</a:t>
            </a:r>
          </a:p>
          <a:p>
            <a:pPr marL="914400" lvl="1" indent="-514350" eaLnBrk="1" hangingPunct="1">
              <a:buFont typeface="Arial" charset="0"/>
              <a:buAutoNum type="arabicPeriod"/>
            </a:pPr>
            <a:r>
              <a:rPr lang="en-US" sz="3500" b="1" u="sng" smtClean="0"/>
              <a:t>Salt: </a:t>
            </a:r>
            <a:r>
              <a:rPr lang="en-US" sz="3500" smtClean="0"/>
              <a:t>Flavor and controls yeast</a:t>
            </a:r>
          </a:p>
          <a:p>
            <a:pPr marL="914400" lvl="1" indent="-514350" eaLnBrk="1" hangingPunct="1">
              <a:buFont typeface="Arial" charset="0"/>
              <a:buAutoNum type="arabicPeriod"/>
            </a:pPr>
            <a:r>
              <a:rPr lang="en-US" sz="3500" b="1" u="sng" smtClean="0"/>
              <a:t>Fat:  </a:t>
            </a:r>
            <a:r>
              <a:rPr lang="en-US" sz="3500" smtClean="0"/>
              <a:t>Tenderness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2057400"/>
          </a:xfrm>
        </p:spPr>
        <p:txBody>
          <a:bodyPr/>
          <a:lstStyle/>
          <a:p>
            <a:pPr marL="914400" lvl="1" indent="-514350" eaLnBrk="1" hangingPunct="1">
              <a:buFont typeface="Arial" charset="0"/>
              <a:buNone/>
            </a:pPr>
            <a:r>
              <a:rPr lang="en-US" sz="3500" smtClean="0"/>
              <a:t>e. </a:t>
            </a:r>
            <a:r>
              <a:rPr lang="en-US" sz="3500" b="1" u="sng" smtClean="0"/>
              <a:t>Liquid:  </a:t>
            </a:r>
            <a:r>
              <a:rPr lang="en-US" sz="3500" smtClean="0"/>
              <a:t>To dissolve and activate yeast</a:t>
            </a:r>
          </a:p>
          <a:p>
            <a:pPr marL="914400" lvl="1" indent="-514350" eaLnBrk="1" hangingPunct="1">
              <a:buFont typeface="Arial" charset="0"/>
              <a:buNone/>
            </a:pPr>
            <a:r>
              <a:rPr lang="en-US" sz="3500" smtClean="0"/>
              <a:t>f.  </a:t>
            </a:r>
            <a:r>
              <a:rPr lang="en-US" sz="3500" b="1" u="sng" smtClean="0"/>
              <a:t>Sugar:  </a:t>
            </a:r>
            <a:r>
              <a:rPr lang="en-US" sz="3500" smtClean="0"/>
              <a:t>Food for yeast</a:t>
            </a:r>
          </a:p>
          <a:p>
            <a:pPr marL="914400" lvl="1" indent="-514350" eaLnBrk="1" hangingPunct="1">
              <a:buFont typeface="Arial" charset="0"/>
              <a:buNone/>
            </a:pPr>
            <a:r>
              <a:rPr lang="en-US" sz="3500" smtClean="0"/>
              <a:t>g. </a:t>
            </a:r>
            <a:r>
              <a:rPr lang="en-US" sz="3500" b="1" u="sng" smtClean="0"/>
              <a:t>Egg:</a:t>
            </a:r>
            <a:r>
              <a:rPr lang="en-US" sz="3500" smtClean="0"/>
              <a:t>  Color, texture and nutrients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8600" y="2498725"/>
            <a:ext cx="8001000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 startAt="2"/>
            </a:pPr>
            <a:r>
              <a:rPr lang="en-US" sz="3500" dirty="0">
                <a:latin typeface="Calibri" pitchFamily="34" charset="0"/>
              </a:rPr>
              <a:t>What is proofing?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3500" b="1" dirty="0">
                <a:latin typeface="Calibri" pitchFamily="34" charset="0"/>
              </a:rPr>
              <a:t>The period of time when the bread is rising and CO2 is being produced.</a:t>
            </a:r>
          </a:p>
          <a:p>
            <a:pPr marL="342900" indent="-342900">
              <a:buFontTx/>
              <a:buAutoNum type="arabicPeriod" startAt="2"/>
            </a:pPr>
            <a:r>
              <a:rPr lang="en-US" sz="3500" dirty="0">
                <a:latin typeface="Calibri" pitchFamily="34" charset="0"/>
              </a:rPr>
              <a:t>What happens if the liquid you add to the yeast is too hot?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3500" b="1" dirty="0">
                <a:latin typeface="Calibri" pitchFamily="34" charset="0"/>
              </a:rPr>
              <a:t>It will kill it!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2238"/>
            <a:ext cx="8686800" cy="6430962"/>
          </a:xfrm>
        </p:spPr>
        <p:txBody>
          <a:bodyPr/>
          <a:lstStyle/>
          <a:p>
            <a:pPr marL="742950" indent="-742950" eaLnBrk="1" hangingPunct="1">
              <a:buFont typeface="Arial" charset="0"/>
              <a:buNone/>
            </a:pPr>
            <a:r>
              <a:rPr lang="en-US" sz="3600" smtClean="0"/>
              <a:t>4. What happens if the liquid you add to the yeast is too cold?</a:t>
            </a:r>
          </a:p>
          <a:p>
            <a:pPr marL="1143000" lvl="1" indent="-742950" eaLnBrk="1" hangingPunct="1">
              <a:buFont typeface="Arial" charset="0"/>
              <a:buChar char="•"/>
            </a:pPr>
            <a:r>
              <a:rPr lang="en-US" sz="3500" b="1" smtClean="0"/>
              <a:t>It won’t react</a:t>
            </a:r>
          </a:p>
          <a:p>
            <a:pPr marL="742950" indent="-742950" eaLnBrk="1" hangingPunct="1">
              <a:buFont typeface="Arial" charset="0"/>
              <a:buAutoNum type="arabicPeriod" startAt="5"/>
            </a:pPr>
            <a:r>
              <a:rPr lang="en-US" sz="3600" smtClean="0"/>
              <a:t>What affect does salt have on yeast?</a:t>
            </a:r>
          </a:p>
          <a:p>
            <a:pPr marL="1143000" lvl="1" indent="-742950" eaLnBrk="1" hangingPunct="1">
              <a:buFont typeface="Arial" charset="0"/>
              <a:buChar char="•"/>
            </a:pPr>
            <a:r>
              <a:rPr lang="en-US" sz="3500" b="1" smtClean="0"/>
              <a:t>It controls yeast growth</a:t>
            </a:r>
          </a:p>
          <a:p>
            <a:pPr marL="742950" indent="-742950" eaLnBrk="1" hangingPunct="1">
              <a:buFont typeface="Arial" charset="0"/>
              <a:buAutoNum type="arabicPeriod" startAt="5"/>
            </a:pPr>
            <a:r>
              <a:rPr lang="en-US" sz="3600" smtClean="0"/>
              <a:t>What is the effect of mixing baking soda with an acid?</a:t>
            </a:r>
          </a:p>
          <a:p>
            <a:pPr marL="1143000" lvl="1" indent="-742950" eaLnBrk="1" hangingPunct="1">
              <a:buFont typeface="Arial" charset="0"/>
              <a:buChar char="•"/>
            </a:pPr>
            <a:r>
              <a:rPr lang="en-US" sz="3500" b="1" smtClean="0"/>
              <a:t>CO2 is produced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8229600" cy="1401762"/>
          </a:xfrm>
        </p:spPr>
        <p:txBody>
          <a:bodyPr/>
          <a:lstStyle/>
          <a:p>
            <a:pPr algn="l" eaLnBrk="1" hangingPunct="1"/>
            <a:r>
              <a:rPr lang="en-US" sz="3500" dirty="0" smtClean="0"/>
              <a:t>7.  What are some common acids added to foods to help produce leavening?</a:t>
            </a:r>
            <a:br>
              <a:rPr lang="en-US" sz="3500" dirty="0" smtClean="0"/>
            </a:br>
            <a:r>
              <a:rPr lang="en-US" sz="3500" dirty="0" smtClean="0"/>
              <a:t>(List at least 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5181600" cy="4191000"/>
          </a:xfrm>
        </p:spPr>
        <p:txBody>
          <a:bodyPr/>
          <a:lstStyle/>
          <a:p>
            <a:pPr marL="514350" indent="-514350" eaLnBrk="1" hangingPunct="1">
              <a:buFont typeface="Calibri" pitchFamily="34" charset="0"/>
              <a:buAutoNum type="alphaLcPeriod"/>
            </a:pPr>
            <a:r>
              <a:rPr lang="en-US" b="1" dirty="0" smtClean="0"/>
              <a:t>Sour Cream</a:t>
            </a:r>
          </a:p>
          <a:p>
            <a:pPr marL="514350" indent="-514350" eaLnBrk="1" hangingPunct="1">
              <a:buFont typeface="Calibri" pitchFamily="34" charset="0"/>
              <a:buAutoNum type="alphaLcPeriod"/>
            </a:pPr>
            <a:r>
              <a:rPr lang="en-US" b="1" dirty="0" smtClean="0"/>
              <a:t>Sour Milk (Buttermilk)</a:t>
            </a:r>
          </a:p>
          <a:p>
            <a:pPr marL="514350" indent="-514350" eaLnBrk="1" hangingPunct="1">
              <a:buFont typeface="Calibri" pitchFamily="34" charset="0"/>
              <a:buAutoNum type="alphaLcPeriod"/>
            </a:pPr>
            <a:r>
              <a:rPr lang="en-US" b="1" dirty="0" smtClean="0"/>
              <a:t>Vinegar</a:t>
            </a:r>
          </a:p>
          <a:p>
            <a:pPr marL="514350" indent="-514350" eaLnBrk="1" hangingPunct="1">
              <a:buFont typeface="Calibri" pitchFamily="34" charset="0"/>
              <a:buAutoNum type="alphaLcPeriod"/>
            </a:pPr>
            <a:r>
              <a:rPr lang="en-US" b="1" dirty="0" smtClean="0"/>
              <a:t>Cream of Tartar</a:t>
            </a:r>
          </a:p>
          <a:p>
            <a:pPr marL="514350" indent="-514350" eaLnBrk="1" hangingPunct="1">
              <a:buFont typeface="Calibri" pitchFamily="34" charset="0"/>
              <a:buAutoNum type="alphaLcPeriod"/>
            </a:pPr>
            <a:r>
              <a:rPr lang="en-US" b="1" dirty="0" smtClean="0"/>
              <a:t>Honey</a:t>
            </a:r>
          </a:p>
          <a:p>
            <a:pPr marL="514350" indent="-514350" eaLnBrk="1" hangingPunct="1">
              <a:buFont typeface="Calibri" pitchFamily="34" charset="0"/>
              <a:buAutoNum type="alphaLcPeriod"/>
            </a:pPr>
            <a:r>
              <a:rPr lang="en-US" b="1" dirty="0" smtClean="0"/>
              <a:t>Molasses</a:t>
            </a:r>
          </a:p>
          <a:p>
            <a:pPr marL="514350" indent="-514350" eaLnBrk="1" hangingPunct="1">
              <a:buFont typeface="Calibri" pitchFamily="34" charset="0"/>
              <a:buAutoNum type="alphaLcPeriod"/>
            </a:pPr>
            <a:r>
              <a:rPr lang="en-US" b="1" dirty="0" smtClean="0"/>
              <a:t>Lemon Juice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1695</TotalTime>
  <Words>181</Words>
  <Application>Microsoft Office PowerPoint</Application>
  <PresentationFormat>On-screen Show (4:3)</PresentationFormat>
  <Paragraphs>31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Yeast Breads</vt:lpstr>
      <vt:lpstr>PowerPoint Presentation</vt:lpstr>
      <vt:lpstr>PowerPoint Presentation</vt:lpstr>
      <vt:lpstr>7.  What are some common acids added to foods to help produce leavening? (List at least 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Carbohydrates</dc:title>
  <dc:creator>lschiers</dc:creator>
  <cp:lastModifiedBy>Laura Schiers</cp:lastModifiedBy>
  <cp:revision>105</cp:revision>
  <dcterms:created xsi:type="dcterms:W3CDTF">2008-03-27T14:16:25Z</dcterms:created>
  <dcterms:modified xsi:type="dcterms:W3CDTF">2014-07-16T21:20:52Z</dcterms:modified>
</cp:coreProperties>
</file>