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CF856"/>
    <a:srgbClr val="FBF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3838" autoAdjust="0"/>
  </p:normalViewPr>
  <p:slideViewPr>
    <p:cSldViewPr>
      <p:cViewPr varScale="1">
        <p:scale>
          <a:sx n="39" d="100"/>
          <a:sy n="39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4695CA-EDEE-4627-8F33-900C2D7B7128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01F3AE-DD1D-434F-9B4B-1E7BC2571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4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95BCC5-F541-4CB4-BDB3-874C7C448E4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F73F0-40EF-4AB7-B1D5-DEBE20E30D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EF8ACD-F245-4502-8FC9-17E056DC2C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4AC3-0432-4F74-80F4-9D72E823AA03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7767-5CC8-4573-B942-12C13DC1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5305-FAB4-4884-A903-D510221FD6CC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A30E-98E1-4FF9-B413-AC8E6404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F13-CECA-4D23-9240-3E8ECAA4937E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CF16-E41F-44E5-AB9F-FBAC7B4F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A145-8454-4554-9B56-59F5B4EBC3AA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92C6-D735-4090-B787-D248B25DD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3B99-2FBC-4374-9405-3C05C42F6580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AD36-84D4-4DD4-830D-8801BE4F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0C74-805E-4244-A1DF-7430E185E70B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5873-121B-4144-A564-FC5CC0A7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238D-1FFD-43EE-BB0F-0E0F568D10AB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B7B6-997D-4B6D-9336-F1CD1732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38C37-3947-49E1-B35A-12E9A4937B01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FBE5-35D6-4984-984C-1A2D693C1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0E61-BBA8-4F3F-BAD4-B68D1190AE3F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D4FF-725A-4DE8-8DA0-08CCB913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9B78-0C97-4498-8B7A-00A8F2048808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3A21-DFF2-4606-9E23-D560C7D3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9D04-BDFB-463E-9BE0-395857C66E35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D95B-A9D0-4731-B826-A601093A1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11101-C445-444F-8711-98DB40963709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B5BD89-CA40-4501-901B-D6C92975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620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 List the types of rice below: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" y="1245189"/>
          <a:ext cx="8839200" cy="5536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4419600"/>
              </a:tblGrid>
              <a:tr h="660693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Type of Rice</a:t>
                      </a:r>
                      <a:endParaRPr lang="en-US" sz="3200" b="1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3200" b="1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3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04800" y="1905000"/>
            <a:ext cx="8610600" cy="708025"/>
            <a:chOff x="304800" y="2971800"/>
            <a:chExt cx="8610600" cy="707886"/>
          </a:xfrm>
        </p:grpSpPr>
        <p:sp>
          <p:nvSpPr>
            <p:cNvPr id="26" name="Rectangle 25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A.  Conventional Rice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8200" y="2971800"/>
              <a:ext cx="42672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Shorter than long grain rice.  When cooked, it is moist and tender.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04800" y="2644775"/>
            <a:ext cx="8610600" cy="708025"/>
            <a:chOff x="304800" y="2971800"/>
            <a:chExt cx="8610600" cy="707886"/>
          </a:xfrm>
        </p:grpSpPr>
        <p:sp>
          <p:nvSpPr>
            <p:cNvPr id="32" name="Rectangle 31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B.  Long Grain Rice	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2971800"/>
              <a:ext cx="42672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4-5 times longer than the width.  After cooked, it will be light and fluffy</a:t>
              </a:r>
              <a:r>
                <a:rPr lang="en-US" sz="2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.  </a:t>
              </a:r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609600" y="-152400"/>
            <a:ext cx="8229600" cy="838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>
                <a:latin typeface="+mn-lt"/>
                <a:cs typeface="+mn-cs"/>
              </a:rPr>
              <a:t>Rice and Pasta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04800" y="3406775"/>
            <a:ext cx="8610600" cy="696913"/>
            <a:chOff x="304800" y="2971800"/>
            <a:chExt cx="8610600" cy="697468"/>
          </a:xfrm>
        </p:grpSpPr>
        <p:sp>
          <p:nvSpPr>
            <p:cNvPr id="36" name="Rectangle 35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C.  Short Grain Rice	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48200" y="29718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Short, plump and almost round.  Cooked grains are soft and cling together.</a:t>
              </a:r>
              <a:endParaRPr lang="en-US" sz="19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04800" y="4267200"/>
            <a:ext cx="8610600" cy="696913"/>
            <a:chOff x="304800" y="4267200"/>
            <a:chExt cx="8610600" cy="697468"/>
          </a:xfrm>
        </p:grpSpPr>
        <p:sp>
          <p:nvSpPr>
            <p:cNvPr id="39" name="Rectangle 38"/>
            <p:cNvSpPr/>
            <p:nvPr/>
          </p:nvSpPr>
          <p:spPr>
            <a:xfrm>
              <a:off x="304800" y="44106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D.  Brown Rice </a:t>
              </a:r>
              <a:r>
                <a:rPr lang="en-US" sz="14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*Has the most fiber!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48200" y="42672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Chewy texture and “nut-like” flavor.  Rich in vitamins, minerals and fiber.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04800" y="5029200"/>
            <a:ext cx="8610600" cy="696913"/>
            <a:chOff x="304800" y="4267200"/>
            <a:chExt cx="8610600" cy="697468"/>
          </a:xfrm>
        </p:grpSpPr>
        <p:sp>
          <p:nvSpPr>
            <p:cNvPr id="44" name="Rectangle 43"/>
            <p:cNvSpPr/>
            <p:nvPr/>
          </p:nvSpPr>
          <p:spPr>
            <a:xfrm>
              <a:off x="304800" y="44106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E.  Wild Rice</a:t>
              </a:r>
              <a:endParaRPr lang="en-US" sz="140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48200" y="42672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Long, dark and streaky color.  Distinct flavor.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304800" y="5811838"/>
            <a:ext cx="8610600" cy="969962"/>
            <a:chOff x="304800" y="4299972"/>
            <a:chExt cx="8610600" cy="969496"/>
          </a:xfrm>
        </p:grpSpPr>
        <p:sp>
          <p:nvSpPr>
            <p:cNvPr id="47" name="Rectangle 46"/>
            <p:cNvSpPr/>
            <p:nvPr/>
          </p:nvSpPr>
          <p:spPr>
            <a:xfrm>
              <a:off x="304800" y="4517648"/>
              <a:ext cx="4191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F.  Pre-Cooked/Instant Rice</a:t>
              </a:r>
              <a:endPara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48200" y="4299972"/>
              <a:ext cx="4267200" cy="9694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It has been completely cooked and then dehydrated.  The process reduces time required for cooking.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56260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2.  To cook rice: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Use about </a:t>
            </a:r>
            <a:r>
              <a:rPr lang="en-US" b="1" u="sng" smtClean="0"/>
              <a:t>2 CUPS </a:t>
            </a:r>
            <a:r>
              <a:rPr lang="en-US" smtClean="0"/>
              <a:t>of water for every cup of rice.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Bring </a:t>
            </a:r>
            <a:r>
              <a:rPr lang="en-US" b="1" u="sng" smtClean="0"/>
              <a:t>WATER</a:t>
            </a:r>
            <a:r>
              <a:rPr lang="en-US" smtClean="0"/>
              <a:t> to a boil.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Add rice and </a:t>
            </a:r>
            <a:r>
              <a:rPr lang="en-US" b="1" u="sng" smtClean="0"/>
              <a:t>COVER</a:t>
            </a:r>
            <a:r>
              <a:rPr lang="en-US" smtClean="0"/>
              <a:t> the pan.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Bring water back up to a </a:t>
            </a:r>
            <a:r>
              <a:rPr lang="en-US" b="1" u="sng" smtClean="0"/>
              <a:t>BOIL</a:t>
            </a:r>
            <a:r>
              <a:rPr lang="en-US" smtClean="0"/>
              <a:t>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Reduce heat so rice will </a:t>
            </a:r>
            <a:r>
              <a:rPr lang="en-US" b="1" u="sng" smtClean="0"/>
              <a:t>SIMMER</a:t>
            </a:r>
            <a:r>
              <a:rPr lang="en-US" smtClean="0"/>
              <a:t>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Check for </a:t>
            </a:r>
            <a:r>
              <a:rPr lang="en-US" b="1" u="sng" smtClean="0"/>
              <a:t>DONENESS</a:t>
            </a:r>
            <a:r>
              <a:rPr lang="en-US" smtClean="0"/>
              <a:t>.  The rice should be </a:t>
            </a:r>
            <a:r>
              <a:rPr lang="en-US" b="1" u="sng" smtClean="0"/>
              <a:t>TENDER</a:t>
            </a:r>
            <a:r>
              <a:rPr lang="en-US" smtClean="0"/>
              <a:t> but firm, and there should be no water left.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If some water remains, continue cooking, but remove the </a:t>
            </a:r>
            <a:r>
              <a:rPr lang="en-US" b="1" u="sng" smtClean="0"/>
              <a:t>LID</a:t>
            </a:r>
            <a:r>
              <a:rPr lang="en-US" smtClean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15000"/>
            <a:ext cx="82296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3.  Rice Yield:  </a:t>
            </a:r>
            <a:r>
              <a:rPr lang="en-US" sz="3200" b="1" u="sng" dirty="0">
                <a:latin typeface="+mn-lt"/>
                <a:cs typeface="+mn-cs"/>
              </a:rPr>
              <a:t>1 cup </a:t>
            </a:r>
            <a:r>
              <a:rPr lang="en-US" sz="3200" dirty="0">
                <a:latin typeface="+mn-lt"/>
                <a:cs typeface="+mn-cs"/>
              </a:rPr>
              <a:t>uncooked rice will make </a:t>
            </a:r>
            <a:r>
              <a:rPr lang="en-US" sz="3200" b="1" u="sng" dirty="0">
                <a:latin typeface="+mn-lt"/>
                <a:cs typeface="+mn-cs"/>
              </a:rPr>
              <a:t>3 cups </a:t>
            </a:r>
            <a:r>
              <a:rPr lang="en-US" sz="3200" dirty="0">
                <a:latin typeface="+mn-lt"/>
                <a:cs typeface="+mn-cs"/>
              </a:rPr>
              <a:t>cooked rice (1:3 ratio)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 To cook pasta: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Use about </a:t>
            </a:r>
            <a:r>
              <a:rPr lang="en-US" b="1" u="sng" dirty="0" smtClean="0"/>
              <a:t>1 QUART </a:t>
            </a:r>
            <a:r>
              <a:rPr lang="en-US" dirty="0" smtClean="0"/>
              <a:t>of water for every 4 ounces of dry pasta. 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Bring water to a </a:t>
            </a:r>
            <a:r>
              <a:rPr lang="en-US" b="1" u="sng" dirty="0" smtClean="0"/>
              <a:t>BOIL</a:t>
            </a:r>
            <a:r>
              <a:rPr lang="en-US" dirty="0" smtClean="0"/>
              <a:t>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Add pasta </a:t>
            </a:r>
            <a:r>
              <a:rPr lang="en-US" b="1" u="sng" dirty="0" smtClean="0"/>
              <a:t>SLOWLY</a:t>
            </a:r>
            <a:r>
              <a:rPr lang="en-US" dirty="0" smtClean="0"/>
              <a:t> to boiling water so boiling does not stop.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u="sng" smtClean="0"/>
              <a:t>DO </a:t>
            </a:r>
            <a:r>
              <a:rPr lang="en-US" b="1" u="sng" dirty="0" smtClean="0"/>
              <a:t>NOT COVER</a:t>
            </a:r>
            <a:r>
              <a:rPr lang="en-US" dirty="0" smtClean="0"/>
              <a:t> the pan.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Stir pasta </a:t>
            </a:r>
            <a:r>
              <a:rPr lang="en-US" b="1" u="sng" dirty="0" smtClean="0"/>
              <a:t>FREQUENTLY</a:t>
            </a:r>
            <a:r>
              <a:rPr lang="en-US" dirty="0" smtClean="0"/>
              <a:t> while it’s cooking.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Cook pasta to al dente stage (pasta remains firm to the bite).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Drain pasta in a </a:t>
            </a:r>
            <a:r>
              <a:rPr lang="en-US" b="1" u="sng" dirty="0" smtClean="0"/>
              <a:t>COLANDER</a:t>
            </a:r>
            <a:r>
              <a:rPr lang="en-US" dirty="0" smtClean="0"/>
              <a:t>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To keep pasta </a:t>
            </a:r>
            <a:r>
              <a:rPr lang="en-US" b="1" u="sng" dirty="0" smtClean="0"/>
              <a:t>WARM</a:t>
            </a:r>
            <a:r>
              <a:rPr lang="en-US" dirty="0" smtClean="0"/>
              <a:t>, set the colander over a pan of hot water and cover with the colander.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15000"/>
            <a:ext cx="82296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3.  Pasta Yield:  </a:t>
            </a:r>
            <a:r>
              <a:rPr lang="en-US" sz="3200" b="1" u="sng" dirty="0">
                <a:latin typeface="+mn-lt"/>
                <a:cs typeface="+mn-cs"/>
              </a:rPr>
              <a:t>1 cup </a:t>
            </a:r>
            <a:r>
              <a:rPr lang="en-US" sz="3200" dirty="0">
                <a:latin typeface="+mn-lt"/>
                <a:cs typeface="+mn-cs"/>
              </a:rPr>
              <a:t>uncooked pasta will make       </a:t>
            </a:r>
            <a:r>
              <a:rPr lang="en-US" sz="3200" b="1" u="sng" dirty="0">
                <a:latin typeface="+mn-lt"/>
                <a:cs typeface="+mn-cs"/>
              </a:rPr>
              <a:t>2 cups </a:t>
            </a:r>
            <a:r>
              <a:rPr lang="en-US" sz="3200" dirty="0">
                <a:latin typeface="+mn-lt"/>
                <a:cs typeface="+mn-cs"/>
              </a:rPr>
              <a:t>cooked pasta (1:2 ratio)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349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lschiers</dc:creator>
  <cp:lastModifiedBy>Laura Schiers</cp:lastModifiedBy>
  <cp:revision>105</cp:revision>
  <dcterms:created xsi:type="dcterms:W3CDTF">2008-03-27T14:16:25Z</dcterms:created>
  <dcterms:modified xsi:type="dcterms:W3CDTF">2014-07-16T21:23:56Z</dcterms:modified>
</cp:coreProperties>
</file>