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CF856"/>
    <a:srgbClr val="FB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3838" autoAdjust="0"/>
  </p:normalViewPr>
  <p:slideViewPr>
    <p:cSldViewPr>
      <p:cViewPr varScale="1">
        <p:scale>
          <a:sx n="39" d="100"/>
          <a:sy n="39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695CA-EDEE-4627-8F33-900C2D7B7128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01F3AE-DD1D-434F-9B4B-1E7BC2571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A30CA-38F3-40D9-8A3B-1269188C3A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23A54-4B38-465A-A128-96456EEE57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5824E-9FF5-4D0A-8D02-A8CD124252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6B19-6837-4970-8459-BB84366073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A78A9-690D-4952-A0DD-369C0E5E08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24E64-30CE-468A-88CC-80DD086DC8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DD746-DA31-47FA-967B-36243641F7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10F5-F9F7-42F4-8A39-6B0D558C257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5C2FB-452B-446F-BC65-981F20445BC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F198F-578B-40E1-8E5D-364DD9FBFB0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27085-8AD0-45FB-8DFF-49F0EE6594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4AC3-0432-4F74-80F4-9D72E823AA03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7767-5CC8-4573-B942-12C13DC1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5305-FAB4-4884-A903-D510221FD6CC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A30E-98E1-4FF9-B413-AC8E6404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F13-CECA-4D23-9240-3E8ECAA4937E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CF16-E41F-44E5-AB9F-FBAC7B4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A145-8454-4554-9B56-59F5B4EBC3AA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92C6-D735-4090-B787-D248B25D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3B99-2FBC-4374-9405-3C05C42F6580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AD36-84D4-4DD4-830D-8801BE4F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C74-805E-4244-A1DF-7430E185E70B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873-121B-4144-A564-FC5CC0A7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238D-1FFD-43EE-BB0F-0E0F568D10AB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B7B6-997D-4B6D-9336-F1CD1732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8C37-3947-49E1-B35A-12E9A4937B01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FBE5-35D6-4984-984C-1A2D693C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0E61-BBA8-4F3F-BAD4-B68D1190AE3F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D4FF-725A-4DE8-8DA0-08CCB913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9B78-0C97-4498-8B7A-00A8F2048808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A21-DFF2-4606-9E23-D560C7D3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9D04-BDFB-463E-9BE0-395857C66E35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D95B-A9D0-4731-B826-A601093A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11101-C445-444F-8711-98DB40963709}" type="datetimeFigureOut">
              <a:rPr lang="en-US"/>
              <a:pPr>
                <a:defRPr/>
              </a:pPr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5BD89-CA40-4501-901B-D6C92975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155575"/>
            <a:ext cx="6248400" cy="289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5000" b="1" u="sng" dirty="0">
                <a:latin typeface="Calibri" pitchFamily="34" charset="0"/>
              </a:rPr>
              <a:t>Quick Breads</a:t>
            </a:r>
            <a:endParaRPr lang="en-US" sz="5000" dirty="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1. They are Quick or Fast (&lt;1 Hr.)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2. </a:t>
            </a:r>
            <a:r>
              <a:rPr lang="en-US" sz="3000" dirty="0" smtClean="0">
                <a:latin typeface="Calibri" pitchFamily="34" charset="0"/>
              </a:rPr>
              <a:t>They do </a:t>
            </a:r>
            <a:r>
              <a:rPr lang="en-US" sz="3000" dirty="0">
                <a:latin typeface="Calibri" pitchFamily="34" charset="0"/>
              </a:rPr>
              <a:t>n</a:t>
            </a:r>
            <a:r>
              <a:rPr lang="en-US" sz="3000" dirty="0" smtClean="0">
                <a:latin typeface="Calibri" pitchFamily="34" charset="0"/>
              </a:rPr>
              <a:t>ot use </a:t>
            </a:r>
            <a:r>
              <a:rPr lang="en-US" sz="3000" dirty="0">
                <a:latin typeface="Calibri" pitchFamily="34" charset="0"/>
              </a:rPr>
              <a:t>y</a:t>
            </a:r>
            <a:r>
              <a:rPr lang="en-US" sz="3000" dirty="0" smtClean="0">
                <a:latin typeface="Calibri" pitchFamily="34" charset="0"/>
              </a:rPr>
              <a:t>east</a:t>
            </a:r>
            <a:r>
              <a:rPr lang="en-US" sz="3000" dirty="0">
                <a:latin typeface="Calibri" pitchFamily="34" charset="0"/>
              </a:rPr>
              <a:t>!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3. </a:t>
            </a:r>
            <a:r>
              <a:rPr lang="en-US" sz="2800" dirty="0">
                <a:latin typeface="Calibri" pitchFamily="34" charset="0"/>
              </a:rPr>
              <a:t>Baking </a:t>
            </a:r>
            <a:r>
              <a:rPr lang="en-US" sz="2800" dirty="0" smtClean="0">
                <a:latin typeface="Calibri" pitchFamily="34" charset="0"/>
              </a:rPr>
              <a:t>powder /</a:t>
            </a:r>
            <a:r>
              <a:rPr lang="en-US" sz="2800" dirty="0">
                <a:latin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</a:rPr>
              <a:t>oda </a:t>
            </a:r>
            <a:r>
              <a:rPr lang="en-US" sz="2800" dirty="0">
                <a:latin typeface="Calibri" pitchFamily="34" charset="0"/>
              </a:rPr>
              <a:t>p</a:t>
            </a:r>
            <a:r>
              <a:rPr lang="en-US" sz="2800" dirty="0" smtClean="0">
                <a:latin typeface="Calibri" pitchFamily="34" charset="0"/>
              </a:rPr>
              <a:t>rovide </a:t>
            </a:r>
            <a:r>
              <a:rPr lang="en-US" sz="2800" dirty="0">
                <a:latin typeface="Calibri" pitchFamily="34" charset="0"/>
              </a:rPr>
              <a:t>l</a:t>
            </a:r>
            <a:r>
              <a:rPr lang="en-US" sz="2800" dirty="0" smtClean="0">
                <a:latin typeface="Calibri" pitchFamily="34" charset="0"/>
              </a:rPr>
              <a:t>eavening</a:t>
            </a:r>
            <a:endParaRPr lang="en-US" sz="2800" dirty="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 dirty="0">
                <a:latin typeface="Calibri" pitchFamily="34" charset="0"/>
              </a:rPr>
              <a:t>4. </a:t>
            </a:r>
            <a:r>
              <a:rPr lang="en-US" sz="3000" dirty="0" smtClean="0">
                <a:latin typeface="Calibri" pitchFamily="34" charset="0"/>
              </a:rPr>
              <a:t>They do not </a:t>
            </a:r>
            <a:r>
              <a:rPr lang="en-US" sz="3000" dirty="0">
                <a:latin typeface="Calibri" pitchFamily="34" charset="0"/>
              </a:rPr>
              <a:t>need to rise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3962400"/>
            <a:ext cx="3886200" cy="2632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000" b="1" u="sng">
                <a:latin typeface="Calibri" pitchFamily="34" charset="0"/>
              </a:rPr>
              <a:t>1. Dough</a:t>
            </a:r>
            <a:endParaRPr lang="en-US" sz="300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1. Biscuits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2. Scones</a:t>
            </a:r>
          </a:p>
          <a:p>
            <a:pPr marL="457200" indent="-457200"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3. Doughnuts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57800" y="3962400"/>
            <a:ext cx="3657600" cy="2586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3000" b="1" u="sng">
                <a:latin typeface="Calibri" pitchFamily="34" charset="0"/>
              </a:rPr>
              <a:t>2. Batter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1. </a:t>
            </a:r>
            <a:r>
              <a:rPr lang="en-US" sz="3000" u="sng">
                <a:latin typeface="Calibri" pitchFamily="34" charset="0"/>
              </a:rPr>
              <a:t>Pour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       Waffles, Pancakes</a:t>
            </a: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2. </a:t>
            </a:r>
            <a:r>
              <a:rPr lang="en-US" sz="3000" u="sng">
                <a:latin typeface="Calibri" pitchFamily="34" charset="0"/>
              </a:rPr>
              <a:t>Drop</a:t>
            </a:r>
            <a:endParaRPr lang="en-US" sz="3000">
              <a:latin typeface="Calibri" pitchFamily="34" charset="0"/>
            </a:endParaRPr>
          </a:p>
          <a:p>
            <a:pPr marL="457200" indent="-457200">
              <a:lnSpc>
                <a:spcPct val="60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3000">
                <a:latin typeface="Calibri" pitchFamily="34" charset="0"/>
              </a:rPr>
              <a:t>         Muffins</a:t>
            </a:r>
          </a:p>
        </p:txBody>
      </p:sp>
      <p:grpSp>
        <p:nvGrpSpPr>
          <p:cNvPr id="54276" name="Group 10"/>
          <p:cNvGrpSpPr>
            <a:grpSpLocks/>
          </p:cNvGrpSpPr>
          <p:nvPr/>
        </p:nvGrpSpPr>
        <p:grpSpPr bwMode="auto">
          <a:xfrm flipH="1">
            <a:off x="7696200" y="1447800"/>
            <a:ext cx="533400" cy="2514600"/>
            <a:chOff x="672" y="472"/>
            <a:chExt cx="624" cy="432"/>
          </a:xfrm>
        </p:grpSpPr>
        <p:sp>
          <p:nvSpPr>
            <p:cNvPr id="54280" name="Line 11"/>
            <p:cNvSpPr>
              <a:spLocks noChangeShapeType="1"/>
            </p:cNvSpPr>
            <p:nvPr/>
          </p:nvSpPr>
          <p:spPr bwMode="auto">
            <a:xfrm flipH="1">
              <a:off x="672" y="48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Line 12"/>
            <p:cNvSpPr>
              <a:spLocks noChangeShapeType="1"/>
            </p:cNvSpPr>
            <p:nvPr/>
          </p:nvSpPr>
          <p:spPr bwMode="auto">
            <a:xfrm>
              <a:off x="680" y="47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0"/>
          <p:cNvGrpSpPr>
            <a:grpSpLocks/>
          </p:cNvGrpSpPr>
          <p:nvPr/>
        </p:nvGrpSpPr>
        <p:grpSpPr bwMode="auto">
          <a:xfrm>
            <a:off x="914400" y="1447800"/>
            <a:ext cx="533400" cy="2514600"/>
            <a:chOff x="672" y="472"/>
            <a:chExt cx="624" cy="432"/>
          </a:xfrm>
        </p:grpSpPr>
        <p:sp>
          <p:nvSpPr>
            <p:cNvPr id="54278" name="Line 11"/>
            <p:cNvSpPr>
              <a:spLocks noChangeShapeType="1"/>
            </p:cNvSpPr>
            <p:nvPr/>
          </p:nvSpPr>
          <p:spPr bwMode="auto">
            <a:xfrm flipH="1">
              <a:off x="672" y="48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Line 12"/>
            <p:cNvSpPr>
              <a:spLocks noChangeShapeType="1"/>
            </p:cNvSpPr>
            <p:nvPr/>
          </p:nvSpPr>
          <p:spPr bwMode="auto">
            <a:xfrm>
              <a:off x="680" y="47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What does a perfect biscuit look like?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Flat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Straight Sides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Flaky with Layers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000" y="3962400"/>
            <a:ext cx="7391400" cy="1752600"/>
            <a:chOff x="381000" y="3962400"/>
            <a:chExt cx="7391400" cy="1752600"/>
          </a:xfrm>
        </p:grpSpPr>
        <p:grpSp>
          <p:nvGrpSpPr>
            <p:cNvPr id="72708" name="Group 14"/>
            <p:cNvGrpSpPr>
              <a:grpSpLocks/>
            </p:cNvGrpSpPr>
            <p:nvPr/>
          </p:nvGrpSpPr>
          <p:grpSpPr bwMode="auto">
            <a:xfrm>
              <a:off x="3505200" y="3962400"/>
              <a:ext cx="4267200" cy="1752600"/>
              <a:chOff x="2438400" y="3962400"/>
              <a:chExt cx="4267200" cy="1752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438400" y="3962400"/>
                <a:ext cx="4191000" cy="1752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2438400" y="4267200"/>
                <a:ext cx="419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438400" y="4572000"/>
                <a:ext cx="4191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4" idx="3"/>
              </p:cNvCxnSpPr>
              <p:nvPr/>
            </p:nvCxnSpPr>
            <p:spPr>
              <a:xfrm flipV="1">
                <a:off x="2438400" y="4838700"/>
                <a:ext cx="419100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438400" y="5029200"/>
                <a:ext cx="4191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438400" y="5486400"/>
                <a:ext cx="426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709" name="TextBox 15"/>
            <p:cNvSpPr txBox="1">
              <a:spLocks noChangeArrowheads="1"/>
            </p:cNvSpPr>
            <p:nvPr/>
          </p:nvSpPr>
          <p:spPr bwMode="auto">
            <a:xfrm>
              <a:off x="3810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b="1" u="sng" smtClean="0"/>
              <a:t>Two of the most important steps in making biscuits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0386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Cutting-In the Fat </a:t>
            </a:r>
            <a:r>
              <a:rPr lang="en-US" sz="2500" smtClean="0"/>
              <a:t>(To Create the Layers)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endParaRPr lang="en-US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Kneading</a:t>
            </a:r>
            <a:r>
              <a:rPr lang="en-US" sz="2500" smtClean="0"/>
              <a:t> (To Develop Gluten)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362200"/>
            <a:ext cx="1905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800" y="4722813"/>
            <a:ext cx="269240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11"/>
          <p:cNvGrpSpPr>
            <a:grpSpLocks/>
          </p:cNvGrpSpPr>
          <p:nvPr/>
        </p:nvGrpSpPr>
        <p:grpSpPr bwMode="auto">
          <a:xfrm>
            <a:off x="304800" y="381000"/>
            <a:ext cx="8610600" cy="6326188"/>
            <a:chOff x="1727200" y="2160509"/>
            <a:chExt cx="3733800" cy="3196883"/>
          </a:xfrm>
        </p:grpSpPr>
        <p:sp>
          <p:nvSpPr>
            <p:cNvPr id="56322" name="Line 22"/>
            <p:cNvSpPr>
              <a:spLocks noChangeShapeType="1"/>
            </p:cNvSpPr>
            <p:nvPr/>
          </p:nvSpPr>
          <p:spPr bwMode="auto">
            <a:xfrm flipH="1">
              <a:off x="3594187" y="2599213"/>
              <a:ext cx="12700" cy="260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" name="Text Box 13"/>
            <p:cNvSpPr txBox="1">
              <a:spLocks noChangeArrowheads="1"/>
            </p:cNvSpPr>
            <p:nvPr/>
          </p:nvSpPr>
          <p:spPr bwMode="auto">
            <a:xfrm>
              <a:off x="2264253" y="2160509"/>
              <a:ext cx="2838711" cy="487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u="sng">
                  <a:latin typeface="Calibri" pitchFamily="34" charset="0"/>
                </a:rPr>
                <a:t>Characteristics</a:t>
              </a:r>
              <a:endParaRPr lang="en-US" sz="6000">
                <a:latin typeface="Calibri" pitchFamily="34" charset="0"/>
              </a:endParaRPr>
            </a:p>
          </p:txBody>
        </p:sp>
        <p:sp>
          <p:nvSpPr>
            <p:cNvPr id="56324" name="Text Box 14"/>
            <p:cNvSpPr txBox="1">
              <a:spLocks noChangeArrowheads="1"/>
            </p:cNvSpPr>
            <p:nvPr/>
          </p:nvSpPr>
          <p:spPr bwMode="auto">
            <a:xfrm>
              <a:off x="1727200" y="2661125"/>
              <a:ext cx="3733800" cy="847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Flour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Gives Structure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6325" name="Text Box 16"/>
            <p:cNvSpPr txBox="1">
              <a:spLocks noChangeArrowheads="1"/>
            </p:cNvSpPr>
            <p:nvPr/>
          </p:nvSpPr>
          <p:spPr bwMode="auto">
            <a:xfrm>
              <a:off x="1727200" y="3560571"/>
              <a:ext cx="3733800" cy="87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Liquid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500" u="sng">
                  <a:latin typeface="Calibri" pitchFamily="34" charset="0"/>
                </a:rPr>
                <a:t>Moistens &amp; Dissolves Ingredients</a:t>
              </a:r>
              <a:endParaRPr lang="en-US" sz="35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6326" name="Text Box 17"/>
            <p:cNvSpPr txBox="1">
              <a:spLocks noChangeArrowheads="1"/>
            </p:cNvSpPr>
            <p:nvPr/>
          </p:nvSpPr>
          <p:spPr bwMode="auto">
            <a:xfrm>
              <a:off x="1727200" y="4509553"/>
              <a:ext cx="3733800" cy="847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u="sng">
                  <a:latin typeface="Calibri" pitchFamily="34" charset="0"/>
                </a:rPr>
                <a:t>Salt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Gives Flavor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1"/>
          <p:cNvGrpSpPr>
            <a:grpSpLocks/>
          </p:cNvGrpSpPr>
          <p:nvPr/>
        </p:nvGrpSpPr>
        <p:grpSpPr bwMode="auto">
          <a:xfrm>
            <a:off x="304800" y="76200"/>
            <a:ext cx="8610600" cy="6553200"/>
            <a:chOff x="1727200" y="2630550"/>
            <a:chExt cx="3733800" cy="2694981"/>
          </a:xfrm>
        </p:grpSpPr>
        <p:sp>
          <p:nvSpPr>
            <p:cNvPr id="58371" name="Line 22"/>
            <p:cNvSpPr>
              <a:spLocks noChangeShapeType="1"/>
            </p:cNvSpPr>
            <p:nvPr/>
          </p:nvSpPr>
          <p:spPr bwMode="auto">
            <a:xfrm flipH="1">
              <a:off x="3594187" y="2722031"/>
              <a:ext cx="12700" cy="2603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2" name="Text Box 14"/>
            <p:cNvSpPr txBox="1">
              <a:spLocks noChangeArrowheads="1"/>
            </p:cNvSpPr>
            <p:nvPr/>
          </p:nvSpPr>
          <p:spPr bwMode="auto">
            <a:xfrm>
              <a:off x="1727200" y="2630550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Baking Soda/Powder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4000" u="sng">
                  <a:latin typeface="Calibri" pitchFamily="34" charset="0"/>
                </a:rPr>
                <a:t>Leavening Agent (Helps it rise)</a:t>
              </a:r>
              <a:endParaRPr lang="en-US" sz="40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8373" name="Text Box 16"/>
            <p:cNvSpPr txBox="1">
              <a:spLocks noChangeArrowheads="1"/>
            </p:cNvSpPr>
            <p:nvPr/>
          </p:nvSpPr>
          <p:spPr bwMode="auto">
            <a:xfrm>
              <a:off x="1727200" y="3301769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Fat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500" u="sng">
                  <a:latin typeface="Calibri" pitchFamily="34" charset="0"/>
                </a:rPr>
                <a:t>Makes it Tender &amp; Gives Flavor</a:t>
              </a:r>
              <a:endParaRPr lang="en-US" sz="35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  <p:sp>
          <p:nvSpPr>
            <p:cNvPr id="58374" name="Text Box 17"/>
            <p:cNvSpPr txBox="1">
              <a:spLocks noChangeArrowheads="1"/>
            </p:cNvSpPr>
            <p:nvPr/>
          </p:nvSpPr>
          <p:spPr bwMode="auto">
            <a:xfrm>
              <a:off x="1727200" y="4009378"/>
              <a:ext cx="3733800" cy="6311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4000" b="1" u="sng">
                  <a:latin typeface="Calibri" pitchFamily="34" charset="0"/>
                </a:rPr>
                <a:t>Sugar</a:t>
              </a:r>
              <a:endParaRPr lang="en-US" sz="4000">
                <a:latin typeface="Calibri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4000">
                  <a:latin typeface="Calibri" pitchFamily="34" charset="0"/>
                </a:rPr>
                <a:t>Purpose:   </a:t>
              </a:r>
              <a:r>
                <a:rPr lang="en-US" sz="3400" u="sng">
                  <a:latin typeface="Calibri" pitchFamily="34" charset="0"/>
                </a:rPr>
                <a:t>Gives Flavor &amp; Helps with Browning</a:t>
              </a:r>
              <a:endParaRPr lang="en-US" sz="3400">
                <a:latin typeface="Calibri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US" sz="1200">
                <a:latin typeface="Calibri" pitchFamily="34" charset="0"/>
              </a:endParaRPr>
            </a:p>
          </p:txBody>
        </p:sp>
      </p:grpSp>
      <p:sp>
        <p:nvSpPr>
          <p:cNvPr id="58370" name="Text Box 17"/>
          <p:cNvSpPr txBox="1">
            <a:spLocks noChangeArrowheads="1"/>
          </p:cNvSpPr>
          <p:nvPr/>
        </p:nvSpPr>
        <p:spPr bwMode="auto">
          <a:xfrm>
            <a:off x="304800" y="5143500"/>
            <a:ext cx="8610600" cy="1535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u="sng">
                <a:latin typeface="Calibri" pitchFamily="34" charset="0"/>
              </a:rPr>
              <a:t>Eggs</a:t>
            </a:r>
            <a:endParaRPr lang="en-US" sz="400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000">
                <a:latin typeface="Calibri" pitchFamily="34" charset="0"/>
              </a:rPr>
              <a:t>Purpose:   </a:t>
            </a:r>
            <a:r>
              <a:rPr lang="en-US" sz="3400" u="sng">
                <a:latin typeface="Calibri" pitchFamily="34" charset="0"/>
              </a:rPr>
              <a:t>Gives Protein, Color &amp; Leavening</a:t>
            </a:r>
            <a:endParaRPr lang="en-US" sz="3400">
              <a:latin typeface="Calibri" pitchFamily="34" charset="0"/>
            </a:endParaRPr>
          </a:p>
          <a:p>
            <a:pPr>
              <a:lnSpc>
                <a:spcPct val="0"/>
              </a:lnSpc>
              <a:spcBef>
                <a:spcPct val="50000"/>
              </a:spcBef>
            </a:pPr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u="sng" smtClean="0"/>
              <a:t>Gluten:  </a:t>
            </a:r>
            <a:r>
              <a:rPr lang="en-US" sz="4000" smtClean="0"/>
              <a:t>when water is mixed with flour, the proteins in the flour give strength and elasticity to batters and dough's.  </a:t>
            </a:r>
          </a:p>
          <a:p>
            <a:pPr eaLnBrk="1" hangingPunct="1">
              <a:buFont typeface="Arial" charset="0"/>
              <a:buNone/>
            </a:pPr>
            <a:endParaRPr lang="en-US" sz="4000" smtClean="0"/>
          </a:p>
          <a:p>
            <a:pPr eaLnBrk="1" hangingPunct="1">
              <a:buFont typeface="Arial" charset="0"/>
              <a:buNone/>
            </a:pPr>
            <a:r>
              <a:rPr lang="en-US" sz="4000" b="1" u="sng" smtClean="0"/>
              <a:t>Kneading:  </a:t>
            </a:r>
            <a:r>
              <a:rPr lang="en-US" sz="4000" smtClean="0"/>
              <a:t>to work a dough with the palms of the hands to develop gluten.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u="sng" smtClean="0"/>
              <a:t>Muffin Method of Mixing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Combine all dry ingredients together into a bowl.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In a separate bowl, blend all of the liquid ingredients together, (including fat).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Make a well in your dry ingredient bowl and pour the liquid in the well.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Stir until dry ingredients are moistened.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Perfect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Cauliflower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Few Tunnels Inside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Tender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659188"/>
            <a:ext cx="5078413" cy="2132012"/>
            <a:chOff x="685800" y="3658417"/>
            <a:chExt cx="5078829" cy="2132783"/>
          </a:xfrm>
        </p:grpSpPr>
        <p:pic>
          <p:nvPicPr>
            <p:cNvPr id="64516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5266" t="73518" r="64754" b="5693"/>
            <a:stretch>
              <a:fillRect/>
            </a:stretch>
          </p:blipFill>
          <p:spPr bwMode="auto">
            <a:xfrm>
              <a:off x="3379372" y="3658417"/>
              <a:ext cx="2385257" cy="2132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Box 4"/>
            <p:cNvSpPr txBox="1">
              <a:spLocks noChangeArrowheads="1"/>
            </p:cNvSpPr>
            <p:nvPr/>
          </p:nvSpPr>
          <p:spPr bwMode="auto">
            <a:xfrm>
              <a:off x="6858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Under-Mixed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Low Volume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Flat Surface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Very Crumbly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000" y="3733800"/>
            <a:ext cx="5757863" cy="2057400"/>
            <a:chOff x="381000" y="3733800"/>
            <a:chExt cx="5757557" cy="2057400"/>
          </a:xfrm>
        </p:grpSpPr>
        <p:pic>
          <p:nvPicPr>
            <p:cNvPr id="66564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7182" t="22263" r="64754" b="62881"/>
            <a:stretch>
              <a:fillRect/>
            </a:stretch>
          </p:blipFill>
          <p:spPr bwMode="auto">
            <a:xfrm>
              <a:off x="3124200" y="3733800"/>
              <a:ext cx="301435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5" name="TextBox 4"/>
            <p:cNvSpPr txBox="1">
              <a:spLocks noChangeArrowheads="1"/>
            </p:cNvSpPr>
            <p:nvPr/>
          </p:nvSpPr>
          <p:spPr bwMode="auto">
            <a:xfrm>
              <a:off x="381000" y="4245114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The Over-Mixed Muffin: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Peaked Top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Very Tough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Large Tunnels Inside</a:t>
            </a:r>
            <a:r>
              <a:rPr lang="en-US" smtClean="0"/>
              <a:t> 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5800" y="3343275"/>
            <a:ext cx="5148263" cy="3232150"/>
            <a:chOff x="685800" y="3343164"/>
            <a:chExt cx="5147957" cy="3232122"/>
          </a:xfrm>
        </p:grpSpPr>
        <p:pic>
          <p:nvPicPr>
            <p:cNvPr id="68612" name="Picture 3" descr="CCI03312008_00000.bmp"/>
            <p:cNvPicPr>
              <a:picLocks noChangeAspect="1"/>
            </p:cNvPicPr>
            <p:nvPr/>
          </p:nvPicPr>
          <p:blipFill>
            <a:blip r:embed="rId3" cstate="print"/>
            <a:srcRect l="7182" t="36568" r="64754" b="35924"/>
            <a:stretch>
              <a:fillRect/>
            </a:stretch>
          </p:blipFill>
          <p:spPr bwMode="auto">
            <a:xfrm>
              <a:off x="3276600" y="3343164"/>
              <a:ext cx="2557157" cy="323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3" name="TextBox 4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358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>
                  <a:latin typeface="Calibri" pitchFamily="34" charset="0"/>
                </a:rPr>
                <a:t>DRAW THIS</a:t>
              </a:r>
              <a:r>
                <a:rPr lang="en-US">
                  <a:latin typeface="Calibri" pitchFamily="34" charset="0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 b="1" u="sng" smtClean="0"/>
              <a:t>Biscuit Method of Mixing: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Combine all dry ingredients.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Cut-in the fat until there are crumbs.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Add the liquid and stir until a dough forms.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Knead the dough so gluten will form.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Cut into biscuits with biscuit cutter.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smtClean="0"/>
              <a:t>Place on a greased cookie sheet.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357</Words>
  <Application>Microsoft Office PowerPoint</Application>
  <PresentationFormat>On-screen Show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Muffin Method of Mixing</vt:lpstr>
      <vt:lpstr>The Perfect Muffin:</vt:lpstr>
      <vt:lpstr>The Under-Mixed Muffin:</vt:lpstr>
      <vt:lpstr>The Over-Mixed Muffin:</vt:lpstr>
      <vt:lpstr>Biscuit Method of Mixing:</vt:lpstr>
      <vt:lpstr>What does a perfect biscuit look like?</vt:lpstr>
      <vt:lpstr>Two of the most important steps in making biscuits are: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lschiers</dc:creator>
  <cp:lastModifiedBy>Laura Schiers</cp:lastModifiedBy>
  <cp:revision>105</cp:revision>
  <dcterms:created xsi:type="dcterms:W3CDTF">2008-03-27T14:16:25Z</dcterms:created>
  <dcterms:modified xsi:type="dcterms:W3CDTF">2014-07-16T21:22:45Z</dcterms:modified>
</cp:coreProperties>
</file>