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7315200" cy="9601200"/>
  <p:notesSz cx="7010400" cy="9296400"/>
  <p:defaultTextStyle>
    <a:defPPr>
      <a:defRPr lang="en-US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 autoAdjust="0"/>
    <p:restoredTop sz="94660"/>
  </p:normalViewPr>
  <p:slideViewPr>
    <p:cSldViewPr>
      <p:cViewPr>
        <p:scale>
          <a:sx n="100" d="100"/>
          <a:sy n="100" d="100"/>
        </p:scale>
        <p:origin x="-2790" y="486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1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6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6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2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9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79" indent="0">
              <a:buNone/>
              <a:defRPr sz="1600" b="1"/>
            </a:lvl5pPr>
            <a:lvl6pPr marL="2285724" indent="0">
              <a:buNone/>
              <a:defRPr sz="1600" b="1"/>
            </a:lvl6pPr>
            <a:lvl7pPr marL="2742869" indent="0">
              <a:buNone/>
              <a:defRPr sz="1600" b="1"/>
            </a:lvl7pPr>
            <a:lvl8pPr marL="3200014" indent="0">
              <a:buNone/>
              <a:defRPr sz="1600" b="1"/>
            </a:lvl8pPr>
            <a:lvl9pPr marL="365715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9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79" indent="0">
              <a:buNone/>
              <a:defRPr sz="1600" b="1"/>
            </a:lvl5pPr>
            <a:lvl6pPr marL="2285724" indent="0">
              <a:buNone/>
              <a:defRPr sz="1600" b="1"/>
            </a:lvl6pPr>
            <a:lvl7pPr marL="2742869" indent="0">
              <a:buNone/>
              <a:defRPr sz="1600" b="1"/>
            </a:lvl7pPr>
            <a:lvl8pPr marL="3200014" indent="0">
              <a:buNone/>
              <a:defRPr sz="1600" b="1"/>
            </a:lvl8pPr>
            <a:lvl9pPr marL="365715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79" indent="0">
              <a:buNone/>
              <a:defRPr sz="900"/>
            </a:lvl5pPr>
            <a:lvl6pPr marL="2285724" indent="0">
              <a:buNone/>
              <a:defRPr sz="900"/>
            </a:lvl6pPr>
            <a:lvl7pPr marL="2742869" indent="0">
              <a:buNone/>
              <a:defRPr sz="900"/>
            </a:lvl7pPr>
            <a:lvl8pPr marL="3200014" indent="0">
              <a:buNone/>
              <a:defRPr sz="900"/>
            </a:lvl8pPr>
            <a:lvl9pPr marL="36571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6720841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79" indent="0">
              <a:buNone/>
              <a:defRPr sz="2000"/>
            </a:lvl5pPr>
            <a:lvl6pPr marL="2285724" indent="0">
              <a:buNone/>
              <a:defRPr sz="2000"/>
            </a:lvl6pPr>
            <a:lvl7pPr marL="2742869" indent="0">
              <a:buNone/>
              <a:defRPr sz="2000"/>
            </a:lvl7pPr>
            <a:lvl8pPr marL="3200014" indent="0">
              <a:buNone/>
              <a:defRPr sz="2000"/>
            </a:lvl8pPr>
            <a:lvl9pPr marL="365715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7514274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79" indent="0">
              <a:buNone/>
              <a:defRPr sz="900"/>
            </a:lvl5pPr>
            <a:lvl6pPr marL="2285724" indent="0">
              <a:buNone/>
              <a:defRPr sz="900"/>
            </a:lvl6pPr>
            <a:lvl7pPr marL="2742869" indent="0">
              <a:buNone/>
              <a:defRPr sz="900"/>
            </a:lvl7pPr>
            <a:lvl8pPr marL="3200014" indent="0">
              <a:buNone/>
              <a:defRPr sz="900"/>
            </a:lvl8pPr>
            <a:lvl9pPr marL="36571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2"/>
            <a:ext cx="1706880" cy="51117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DDAD-F41F-436E-AFCA-5258366BBE34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1" y="8898892"/>
            <a:ext cx="2316480" cy="51117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2"/>
            <a:ext cx="1706880" cy="51117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2105-1B72-4DFE-89F3-9A844AAFBB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5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2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7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2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7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1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7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1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9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4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9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4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9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60960"/>
            <a:ext cx="6629400" cy="1691640"/>
          </a:xfrm>
          <a:prstGeom prst="rect">
            <a:avLst/>
          </a:prstGeom>
        </p:spPr>
        <p:txBody>
          <a:bodyPr vert="horz" lIns="91429" tIns="45714" rIns="91429" bIns="45714" rtlCol="0" anchor="ctr">
            <a:normAutofit fontScale="97500" lnSpcReduction="10000"/>
          </a:bodyPr>
          <a:lstStyle/>
          <a:p>
            <a:pPr algn="r">
              <a:spcBef>
                <a:spcPct val="0"/>
              </a:spcBef>
              <a:defRPr/>
            </a:pPr>
            <a:r>
              <a:rPr lang="en-US" sz="1300" b="1" dirty="0" smtClean="0">
                <a:latin typeface="+mj-lt"/>
                <a:ea typeface="+mj-ea"/>
                <a:cs typeface="+mj-cs"/>
              </a:rPr>
              <a:t>Name: ____________________  Class: ____________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200" b="1" u="sng" dirty="0" err="1" smtClean="0">
                <a:latin typeface="+mj-lt"/>
                <a:ea typeface="+mj-ea"/>
                <a:cs typeface="+mj-cs"/>
              </a:rPr>
              <a:t>MyPlate</a:t>
            </a:r>
            <a:r>
              <a:rPr lang="en-US" sz="2200" b="1" u="sng" dirty="0" smtClean="0">
                <a:latin typeface="+mj-lt"/>
                <a:ea typeface="+mj-ea"/>
                <a:cs typeface="+mj-cs"/>
              </a:rPr>
              <a:t> Coloring Activity</a:t>
            </a: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 b="1" dirty="0" smtClean="0">
                <a:latin typeface="+mj-lt"/>
                <a:ea typeface="+mj-ea"/>
                <a:cs typeface="+mj-cs"/>
              </a:rPr>
              <a:t>Instructions: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 b="1" dirty="0" smtClean="0">
                <a:latin typeface="+mj-lt"/>
                <a:ea typeface="+mj-ea"/>
                <a:cs typeface="+mj-cs"/>
              </a:rPr>
              <a:t>   1.  </a:t>
            </a:r>
            <a:r>
              <a:rPr lang="en-US" sz="1200" b="1" u="sng" dirty="0" smtClean="0">
                <a:latin typeface="+mj-lt"/>
                <a:ea typeface="+mj-ea"/>
                <a:cs typeface="+mj-cs"/>
              </a:rPr>
              <a:t>LABEL</a:t>
            </a:r>
            <a:r>
              <a:rPr lang="en-US" sz="1200" b="1" dirty="0" smtClean="0">
                <a:latin typeface="+mj-lt"/>
                <a:ea typeface="+mj-ea"/>
                <a:cs typeface="+mj-cs"/>
              </a:rPr>
              <a:t> each food group in the correct order.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 b="1" dirty="0" smtClean="0">
                <a:latin typeface="+mj-lt"/>
                <a:ea typeface="+mj-ea"/>
                <a:cs typeface="+mj-cs"/>
              </a:rPr>
              <a:t>   2.  </a:t>
            </a:r>
            <a:r>
              <a:rPr lang="en-US" sz="1200" b="1" u="sng" dirty="0" smtClean="0">
                <a:latin typeface="+mj-lt"/>
                <a:ea typeface="+mj-ea"/>
                <a:cs typeface="+mj-cs"/>
              </a:rPr>
              <a:t>COLOR</a:t>
            </a:r>
            <a:r>
              <a:rPr lang="en-US" sz="1200" b="1" dirty="0" smtClean="0">
                <a:latin typeface="+mj-lt"/>
                <a:ea typeface="+mj-ea"/>
                <a:cs typeface="+mj-cs"/>
              </a:rPr>
              <a:t> each food group with the correct color.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 b="1" dirty="0" smtClean="0">
                <a:latin typeface="+mj-lt"/>
                <a:ea typeface="+mj-ea"/>
                <a:cs typeface="+mj-cs"/>
              </a:rPr>
              <a:t>   3.  </a:t>
            </a:r>
            <a:r>
              <a:rPr lang="en-US" sz="1200" b="1" u="sng" dirty="0" smtClean="0">
                <a:latin typeface="+mj-lt"/>
                <a:ea typeface="+mj-ea"/>
                <a:cs typeface="+mj-cs"/>
              </a:rPr>
              <a:t>LIST</a:t>
            </a:r>
            <a:r>
              <a:rPr lang="en-US" sz="1200" b="1" dirty="0" smtClean="0">
                <a:latin typeface="+mj-lt"/>
                <a:ea typeface="+mj-ea"/>
                <a:cs typeface="+mj-cs"/>
              </a:rPr>
              <a:t> 15 healthy foods in each food group section that you could eat.  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lang="en-US" sz="1200" b="1" dirty="0">
                <a:latin typeface="+mj-lt"/>
                <a:ea typeface="+mj-ea"/>
                <a:cs typeface="+mj-cs"/>
              </a:rPr>
              <a:t> </a:t>
            </a:r>
            <a:r>
              <a:rPr lang="en-US" sz="1200" b="1" dirty="0" smtClean="0">
                <a:latin typeface="+mj-lt"/>
                <a:ea typeface="+mj-ea"/>
                <a:cs typeface="+mj-cs"/>
              </a:rPr>
              <a:t>  4.  </a:t>
            </a:r>
            <a:r>
              <a:rPr lang="en-US" sz="1200" b="1" u="sng" dirty="0" smtClean="0">
                <a:latin typeface="+mj-lt"/>
                <a:ea typeface="+mj-ea"/>
                <a:cs typeface="+mj-cs"/>
              </a:rPr>
              <a:t>WRITE</a:t>
            </a:r>
            <a:r>
              <a:rPr lang="en-US" sz="1200" b="1" dirty="0" smtClean="0">
                <a:latin typeface="+mj-lt"/>
                <a:ea typeface="+mj-ea"/>
                <a:cs typeface="+mj-cs"/>
              </a:rPr>
              <a:t> the key consumer message for each food group in the chart below the plate.   </a:t>
            </a:r>
            <a:endParaRPr lang="en-US" sz="12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4" descr="blank myplate.jpg"/>
          <p:cNvPicPr>
            <a:picLocks noChangeAspect="1"/>
          </p:cNvPicPr>
          <p:nvPr/>
        </p:nvPicPr>
        <p:blipFill rotWithShape="1">
          <a:blip r:embed="rId2" cstate="print"/>
          <a:srcRect l="4387" t="4915" r="1564" b="21555"/>
          <a:stretch/>
        </p:blipFill>
        <p:spPr>
          <a:xfrm>
            <a:off x="1719" y="1828800"/>
            <a:ext cx="7313481" cy="525780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5636"/>
              </p:ext>
            </p:extLst>
          </p:nvPr>
        </p:nvGraphicFramePr>
        <p:xfrm>
          <a:off x="228600" y="7086600"/>
          <a:ext cx="685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54102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Key Consumer Messages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Fruits Group: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Vegetables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Group: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Protein Group: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Grains Group: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Dairy Group: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dirty="0" smtClean="0"/>
              <a:t>Fill out the chart below: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73418"/>
              </p:ext>
            </p:extLst>
          </p:nvPr>
        </p:nvGraphicFramePr>
        <p:xfrm>
          <a:off x="419100" y="606028"/>
          <a:ext cx="6477000" cy="1395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317870"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Nutrient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Calories Per Gram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Nutrient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Calories Per Gram</a:t>
                      </a:r>
                      <a:endParaRPr lang="en-US" sz="14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5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Carbohydrates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Vitamins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29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Fats/Oils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Minerals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29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Protein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Water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183368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 List THREE things that Americans should get MORE of:</a:t>
            </a:r>
          </a:p>
          <a:p>
            <a:pPr marL="800045" lvl="1" indent="-342900">
              <a:buAutoNum type="alphaLcPeriod"/>
            </a:pPr>
            <a:r>
              <a:rPr lang="en-US" dirty="0" smtClean="0"/>
              <a:t>____________________  </a:t>
            </a:r>
          </a:p>
          <a:p>
            <a:pPr marL="800045" lvl="1" indent="-342900">
              <a:buAutoNum type="alphaLcPeriod"/>
            </a:pPr>
            <a:r>
              <a:rPr lang="en-US" dirty="0" smtClean="0"/>
              <a:t>____________________</a:t>
            </a:r>
          </a:p>
          <a:p>
            <a:pPr marL="800045" lvl="1" indent="-342900">
              <a:buAutoNum type="alphaLcPeriod"/>
            </a:pPr>
            <a:r>
              <a:rPr lang="en-US" dirty="0" smtClean="0"/>
              <a:t>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409771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 List THREE things that Americans should get LESS of:</a:t>
            </a:r>
          </a:p>
          <a:p>
            <a:pPr marL="800045" lvl="1" indent="-342900">
              <a:buAutoNum type="alphaLcPeriod"/>
            </a:pPr>
            <a:r>
              <a:rPr lang="en-US" dirty="0" smtClean="0"/>
              <a:t>____________________</a:t>
            </a:r>
          </a:p>
          <a:p>
            <a:pPr marL="800045" lvl="1" indent="-342900">
              <a:buAutoNum type="alphaLcPeriod"/>
            </a:pPr>
            <a:r>
              <a:rPr lang="en-US" dirty="0" smtClean="0"/>
              <a:t>____________________</a:t>
            </a:r>
          </a:p>
          <a:p>
            <a:pPr marL="800045" lvl="1" indent="-342900">
              <a:buAutoNum type="alphaLcPeriod"/>
            </a:pPr>
            <a:r>
              <a:rPr lang="en-US" dirty="0" smtClean="0"/>
              <a:t>____________________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628971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  What does it mean if a food is “nutrient dense”?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467171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  What does it mean if a food has a lot of “empty calories”?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248221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10"/>
            </a:pPr>
            <a:r>
              <a:rPr lang="en-US" dirty="0" smtClean="0"/>
              <a:t>What three things does MyPlate.gov use to determine how </a:t>
            </a:r>
          </a:p>
          <a:p>
            <a:r>
              <a:rPr lang="en-US" dirty="0" smtClean="0"/>
              <a:t>        many calories everyone should consume?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73533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  How much exercise should teens be getting each day?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8241268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  How much seafood should we be eating every week?</a:t>
            </a:r>
          </a:p>
        </p:txBody>
      </p:sp>
    </p:spTree>
    <p:extLst>
      <p:ext uri="{BB962C8B-B14F-4D97-AF65-F5344CB8AC3E}">
        <p14:creationId xmlns:p14="http://schemas.microsoft.com/office/powerpoint/2010/main" val="3089185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210</Words>
  <Application>Microsoft Office PowerPoint</Application>
  <PresentationFormat>Custom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Dietary Guidelines</dc:title>
  <dc:creator>WCSD</dc:creator>
  <cp:lastModifiedBy>Laura Schiers</cp:lastModifiedBy>
  <cp:revision>59</cp:revision>
  <cp:lastPrinted>2014-04-28T00:44:14Z</cp:lastPrinted>
  <dcterms:created xsi:type="dcterms:W3CDTF">2011-06-27T13:56:04Z</dcterms:created>
  <dcterms:modified xsi:type="dcterms:W3CDTF">2014-04-28T00:44:14Z</dcterms:modified>
</cp:coreProperties>
</file>