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61" r:id="rId9"/>
    <p:sldId id="262" r:id="rId10"/>
    <p:sldId id="263" r:id="rId11"/>
    <p:sldId id="264" r:id="rId12"/>
    <p:sldId id="286" r:id="rId13"/>
    <p:sldId id="265" r:id="rId14"/>
    <p:sldId id="280" r:id="rId15"/>
    <p:sldId id="281" r:id="rId16"/>
    <p:sldId id="282" r:id="rId17"/>
    <p:sldId id="283" r:id="rId18"/>
    <p:sldId id="269" r:id="rId19"/>
    <p:sldId id="270" r:id="rId20"/>
    <p:sldId id="271" r:id="rId21"/>
    <p:sldId id="272" r:id="rId22"/>
    <p:sldId id="266" r:id="rId23"/>
    <p:sldId id="267" r:id="rId24"/>
    <p:sldId id="268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CF856"/>
    <a:srgbClr val="FB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3838" autoAdjust="0"/>
  </p:normalViewPr>
  <p:slideViewPr>
    <p:cSldViewPr>
      <p:cViewPr varScale="1">
        <p:scale>
          <a:sx n="74" d="100"/>
          <a:sy n="74" d="100"/>
        </p:scale>
        <p:origin x="-10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4695CA-EDEE-4627-8F33-900C2D7B7128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01F3AE-DD1D-434F-9B4B-1E7BC2571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A9E2F-CA8F-4A93-904D-0648EC6988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6DE1E-AD8C-4AE7-9644-4F68A078DAA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186DF-A8F4-4218-96CD-69BD8C1112A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BF2B7-14A2-4015-B7CF-971B59FFBC1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A45BB-2A8F-4B43-816B-190267BE68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B115E-8614-4AA1-9127-82BFB2D979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5A219-6190-4A89-AEDA-811262C166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34F0F-4EDC-49E0-B5DB-0BA0C723BE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A30CA-38F3-40D9-8A3B-1269188C3A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6B19-6837-4970-8459-BB84366073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A78A9-690D-4952-A0DD-369C0E5E08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72B3C-A5BE-4EDE-AB89-527A31F3B95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24E64-30CE-468A-88CC-80DD086DC8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5BCC5-F541-4CB4-BDB3-874C7C448E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73F0-40EF-4AB7-B1D5-DEBE20E30DD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EF8ACD-F245-4502-8FC9-17E056DC2C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DD746-DA31-47FA-967B-36243641F73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10F5-F9F7-42F4-8A39-6B0D558C25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5C2FB-452B-446F-BC65-981F20445BC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F198F-578B-40E1-8E5D-364DD9FBFB0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27085-8AD0-45FB-8DFF-49F0EE6594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23A54-4B38-465A-A128-96456EEE57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8D619-78F8-4ABF-ACC5-03FECA5F288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5824E-9FF5-4D0A-8D02-A8CD124252F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09581-3069-478A-A1B9-983C49F6749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9A646-D6FC-4B9A-B046-BEA58DC568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90750-58B8-4DFD-B618-2EE2493211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DC81E-7325-4369-8CF6-8D141C4526A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7ECCBF-F1E6-4ABA-9FE8-FD556310FA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46F4C-C0B3-4026-AE83-69B2FD3756E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4AC3-0432-4F74-80F4-9D72E823AA03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7767-5CC8-4573-B942-12C13DC1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5305-FAB4-4884-A903-D510221FD6CC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A30E-98E1-4FF9-B413-AC8E64041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F13-CECA-4D23-9240-3E8ECAA4937E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CF16-E41F-44E5-AB9F-FBAC7B4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A145-8454-4554-9B56-59F5B4EBC3AA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92C6-D735-4090-B787-D248B25D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3B99-2FBC-4374-9405-3C05C42F6580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AD36-84D4-4DD4-830D-8801BE4F1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0C74-805E-4244-A1DF-7430E185E70B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5873-121B-4144-A564-FC5CC0A77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238D-1FFD-43EE-BB0F-0E0F568D10AB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B7B6-997D-4B6D-9336-F1CD17329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8C37-3947-49E1-B35A-12E9A4937B01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FBE5-35D6-4984-984C-1A2D693C1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0E61-BBA8-4F3F-BAD4-B68D1190AE3F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D4FF-725A-4DE8-8DA0-08CCB9134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9B78-0C97-4498-8B7A-00A8F2048808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3A21-DFF2-4606-9E23-D560C7D3E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9D04-BDFB-463E-9BE0-395857C66E35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D95B-A9D0-4731-B826-A601093A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F11101-C445-444F-8711-98DB40963709}" type="datetimeFigureOut">
              <a:rPr lang="en-US"/>
              <a:pPr>
                <a:defRPr/>
              </a:pPr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5BD89-CA40-4501-901B-D6C92975C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084263"/>
            <a:ext cx="3186113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991600" cy="1470025"/>
          </a:xfrm>
        </p:spPr>
        <p:txBody>
          <a:bodyPr/>
          <a:lstStyle/>
          <a:p>
            <a:pPr eaLnBrk="1" hangingPunct="1"/>
            <a:r>
              <a:rPr lang="en-US" sz="7000" smtClean="0">
                <a:latin typeface="CK Harvest" pitchFamily="2" charset="0"/>
              </a:rPr>
              <a:t>Carbohydrates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smtClean="0"/>
              <a:t>8.  Fiber only comes from </a:t>
            </a:r>
            <a:r>
              <a:rPr lang="en-US" b="1" u="sng" smtClean="0"/>
              <a:t>PLANT </a:t>
            </a:r>
            <a:r>
              <a:rPr lang="en-US" smtClean="0"/>
              <a:t>food sources.  You CANNOT get fiber from animal food sources. 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mtClean="0"/>
              <a:t>9. Foods that are high in fiber include: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b="1" u="sng" smtClean="0"/>
              <a:t>Fruits and Veggies (Especially the Skins!)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b="1" smtClean="0"/>
              <a:t>Whole Grains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b="1" smtClean="0"/>
              <a:t>Legumes/Beans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b="1" smtClean="0"/>
              <a:t>Bran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mtClean="0"/>
              <a:t>10. Ways to increase fiber in the diet include: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3000" b="1" u="sng" smtClean="0"/>
              <a:t>Make Half Your Grains Whole grains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b="1" smtClean="0"/>
              <a:t>Use Whole Wheat Flour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b="1" smtClean="0"/>
              <a:t>Eat the Skins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None/>
            </a:pPr>
            <a:r>
              <a:rPr lang="en-US" smtClean="0"/>
              <a:t>11.  Label the Wheat Kernel below: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801688"/>
            <a:ext cx="26225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785813"/>
            <a:ext cx="41433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Aft>
                <a:spcPts val="1000"/>
              </a:spcAft>
              <a:buFontTx/>
              <a:buAutoNum type="alphaUcPeriod"/>
            </a:pPr>
            <a:r>
              <a:rPr lang="en-US" sz="2500">
                <a:latin typeface="Comic Sans MS" pitchFamily="66" charset="0"/>
              </a:rPr>
              <a:t>__</a:t>
            </a:r>
            <a:r>
              <a:rPr lang="en-US" sz="2500" b="1" u="sng">
                <a:latin typeface="Comic Sans MS" pitchFamily="66" charset="0"/>
              </a:rPr>
              <a:t>ENDOSPERM</a:t>
            </a:r>
            <a:r>
              <a:rPr lang="en-US" sz="2500">
                <a:latin typeface="Comic Sans MS" pitchFamily="66" charset="0"/>
              </a:rPr>
              <a:t>___</a:t>
            </a:r>
          </a:p>
          <a:p>
            <a:pPr marL="228600" indent="-2286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Provides:</a:t>
            </a:r>
          </a:p>
          <a:p>
            <a:pPr marL="228600" indent="-2286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Starch</a:t>
            </a:r>
          </a:p>
          <a:p>
            <a:pPr marL="228600" indent="-2286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Protein</a:t>
            </a:r>
            <a:endParaRPr lang="en-US" sz="25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" y="28194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1000"/>
              </a:spcAft>
              <a:buFontTx/>
              <a:buAutoNum type="alphaUcPeriod" startAt="2"/>
            </a:pPr>
            <a:r>
              <a:rPr lang="en-US" sz="2500">
                <a:latin typeface="Comic Sans MS" pitchFamily="66" charset="0"/>
              </a:rPr>
              <a:t>__</a:t>
            </a:r>
            <a:r>
              <a:rPr lang="en-US" sz="2500" b="1" u="sng">
                <a:latin typeface="Comic Sans MS" pitchFamily="66" charset="0"/>
              </a:rPr>
              <a:t>GERM</a:t>
            </a:r>
            <a:r>
              <a:rPr lang="en-US" sz="2500">
                <a:latin typeface="Comic Sans MS" pitchFamily="66" charset="0"/>
              </a:rPr>
              <a:t>___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Provides: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Unsaturated Fatty Acids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“B” Vitamins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Vitamin E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Iron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Zinc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Other Trace Minerals</a:t>
            </a:r>
            <a:endParaRPr lang="en-US" sz="250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672263" y="2525713"/>
            <a:ext cx="2471737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1000"/>
              </a:spcAft>
              <a:buFontTx/>
              <a:buAutoNum type="alphaUcPeriod" startAt="3"/>
            </a:pPr>
            <a:r>
              <a:rPr lang="en-US" sz="2500">
                <a:latin typeface="Comic Sans MS" pitchFamily="66" charset="0"/>
              </a:rPr>
              <a:t>__</a:t>
            </a:r>
            <a:r>
              <a:rPr lang="en-US" sz="2500" b="1">
                <a:latin typeface="Comic Sans MS" pitchFamily="66" charset="0"/>
              </a:rPr>
              <a:t>Bran</a:t>
            </a:r>
            <a:r>
              <a:rPr lang="en-US" sz="2500">
                <a:latin typeface="Comic Sans MS" pitchFamily="66" charset="0"/>
              </a:rPr>
              <a:t>___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Provides: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Fiber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Vitamins</a:t>
            </a:r>
          </a:p>
          <a:p>
            <a:pPr marL="457200" indent="-457200">
              <a:spcAft>
                <a:spcPts val="1000"/>
              </a:spcAft>
            </a:pPr>
            <a:r>
              <a:rPr lang="en-US" sz="2500">
                <a:latin typeface="Comic Sans MS" pitchFamily="66" charset="0"/>
              </a:rPr>
              <a:t>   Minerals</a:t>
            </a:r>
            <a:endParaRPr lang="en-US" sz="2500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3429000" y="1143000"/>
            <a:ext cx="1368425" cy="23415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2438400" y="3124200"/>
            <a:ext cx="2546350" cy="2470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 flipH="1">
            <a:off x="5751513" y="2908300"/>
            <a:ext cx="1074737" cy="384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latin typeface="Calibri" pitchFamily="34" charset="0"/>
              </a:rPr>
              <a:t> 12. The MOST beneficial part of the wheat kernel is the: </a:t>
            </a:r>
            <a:r>
              <a:rPr lang="en-US" sz="3200" b="1" u="sng">
                <a:latin typeface="Calibri" pitchFamily="34" charset="0"/>
              </a:rPr>
              <a:t>Germ</a:t>
            </a:r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13. The LEAST beneficial part of the wheat kernel is the: </a:t>
            </a:r>
            <a:r>
              <a:rPr lang="en-US" sz="3200" b="1" u="sng">
                <a:latin typeface="Calibri" pitchFamily="34" charset="0"/>
              </a:rPr>
              <a:t>Endosperm</a:t>
            </a:r>
            <a:endParaRPr lang="en-US" sz="3200">
              <a:latin typeface="Calibri" pitchFamily="34" charset="0"/>
            </a:endParaRPr>
          </a:p>
          <a:p>
            <a:pPr marL="914400" lvl="1" indent="-51435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None/>
            </a:pPr>
            <a:r>
              <a:rPr lang="en-US" smtClean="0"/>
              <a:t>14. When a product claims that it is “Whole Wheat” or “Whole Grain”, it must use the </a:t>
            </a:r>
            <a:r>
              <a:rPr lang="en-US" b="1" u="sng" smtClean="0"/>
              <a:t>ENTIRE</a:t>
            </a:r>
            <a:r>
              <a:rPr lang="en-US" smtClean="0"/>
              <a:t> wheat kernel, or ALL THREE</a:t>
            </a:r>
            <a:r>
              <a:rPr lang="en-US" b="1" smtClean="0"/>
              <a:t> </a:t>
            </a:r>
            <a:r>
              <a:rPr lang="en-US" smtClean="0"/>
              <a:t>parts.  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en-US" smtClean="0"/>
          </a:p>
          <a:p>
            <a:pPr marL="914400" lvl="1" indent="-514350" eaLnBrk="1" hangingPunct="1">
              <a:buFont typeface="Arial" charset="0"/>
              <a:buNone/>
            </a:pPr>
            <a:r>
              <a:rPr lang="en-US" smtClean="0"/>
              <a:t>15. Other products, like white bread and rice, usually only use the </a:t>
            </a:r>
            <a:r>
              <a:rPr lang="en-US" b="1" u="sng" smtClean="0"/>
              <a:t>ENDOSPERM</a:t>
            </a:r>
            <a:r>
              <a:rPr lang="en-US" smtClean="0"/>
              <a:t>, which is the </a:t>
            </a:r>
            <a:r>
              <a:rPr lang="en-US" b="1" u="sng" smtClean="0"/>
              <a:t>LEAST</a:t>
            </a:r>
            <a:r>
              <a:rPr lang="en-US" smtClean="0"/>
              <a:t> beneficial part of the wheat kernel.  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en-US" smtClean="0"/>
          </a:p>
          <a:p>
            <a:pPr marL="914400" lvl="1" indent="-514350" eaLnBrk="1" hangingPunct="1">
              <a:buFont typeface="Arial" charset="0"/>
              <a:buNone/>
            </a:pPr>
            <a:r>
              <a:rPr lang="en-US" smtClean="0"/>
              <a:t>16. </a:t>
            </a:r>
            <a:r>
              <a:rPr lang="en-US" b="1" u="sng" smtClean="0"/>
              <a:t>ENRICHED</a:t>
            </a:r>
            <a:r>
              <a:rPr lang="en-US" smtClean="0"/>
              <a:t>:  some of the nutrients that were lost in processing are added back into the product.  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en-US" smtClean="0"/>
          </a:p>
          <a:p>
            <a:pPr marL="914400" lvl="1" indent="-514350" eaLnBrk="1" hangingPunct="1">
              <a:buFont typeface="Arial" charset="0"/>
              <a:buNone/>
            </a:pPr>
            <a:r>
              <a:rPr lang="en-US" b="1" smtClean="0"/>
              <a:t>17. </a:t>
            </a:r>
            <a:r>
              <a:rPr lang="en-US" b="1" u="sng" smtClean="0"/>
              <a:t>FORTIFIED</a:t>
            </a:r>
            <a:r>
              <a:rPr lang="en-US" smtClean="0"/>
              <a:t>:  10% more of the Daily Value for the nutrient is being added.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u="sng" smtClean="0"/>
              <a:t>Yeast Breads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500" smtClean="0"/>
              <a:t>What is the purpose of each ingredient in yeast breads?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3500" b="1" u="sng" smtClean="0"/>
              <a:t>Flour:  </a:t>
            </a:r>
            <a:r>
              <a:rPr lang="en-US" sz="3500" smtClean="0"/>
              <a:t>Body / Structure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3500" b="1" u="sng" smtClean="0"/>
              <a:t>Yeast: </a:t>
            </a:r>
            <a:r>
              <a:rPr lang="en-US" sz="3500" smtClean="0"/>
              <a:t>Provides leavening to make light, airy and porous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3500" b="1" u="sng" smtClean="0"/>
              <a:t>Salt: </a:t>
            </a:r>
            <a:r>
              <a:rPr lang="en-US" sz="3500" smtClean="0"/>
              <a:t>Flavor and controls yeast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3500" b="1" u="sng" smtClean="0"/>
              <a:t>Fat:  </a:t>
            </a:r>
            <a:r>
              <a:rPr lang="en-US" sz="3500" smtClean="0"/>
              <a:t>Tenderness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0574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None/>
            </a:pPr>
            <a:r>
              <a:rPr lang="en-US" sz="3500" smtClean="0"/>
              <a:t>e. </a:t>
            </a:r>
            <a:r>
              <a:rPr lang="en-US" sz="3500" b="1" u="sng" smtClean="0"/>
              <a:t>Liquid:  </a:t>
            </a:r>
            <a:r>
              <a:rPr lang="en-US" sz="3500" smtClean="0"/>
              <a:t>To dissolve and activate yeast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sz="3500" smtClean="0"/>
              <a:t>f.  </a:t>
            </a:r>
            <a:r>
              <a:rPr lang="en-US" sz="3500" b="1" u="sng" smtClean="0"/>
              <a:t>Sugar:  </a:t>
            </a:r>
            <a:r>
              <a:rPr lang="en-US" sz="3500" smtClean="0"/>
              <a:t>Food for yeast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sz="3500" smtClean="0"/>
              <a:t>g. </a:t>
            </a:r>
            <a:r>
              <a:rPr lang="en-US" sz="3500" b="1" u="sng" smtClean="0"/>
              <a:t>Egg:</a:t>
            </a:r>
            <a:r>
              <a:rPr lang="en-US" sz="3500" smtClean="0"/>
              <a:t>  Color, texture and nutrients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498725"/>
            <a:ext cx="8001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3500" dirty="0">
                <a:latin typeface="Calibri" pitchFamily="34" charset="0"/>
              </a:rPr>
              <a:t>What is proofing?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500" b="1" dirty="0">
                <a:latin typeface="Calibri" pitchFamily="34" charset="0"/>
              </a:rPr>
              <a:t>The period of time when the bread is rising and CO2 is being produced.</a:t>
            </a:r>
          </a:p>
          <a:p>
            <a:pPr marL="342900" indent="-342900">
              <a:buFontTx/>
              <a:buAutoNum type="arabicPeriod" startAt="2"/>
            </a:pPr>
            <a:r>
              <a:rPr lang="en-US" sz="3500" dirty="0">
                <a:latin typeface="Calibri" pitchFamily="34" charset="0"/>
              </a:rPr>
              <a:t>What happens if the liquid you add to the yeast is too hot?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500" b="1" dirty="0">
                <a:latin typeface="Calibri" pitchFamily="34" charset="0"/>
              </a:rPr>
              <a:t>It will kill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238"/>
            <a:ext cx="8686800" cy="6430962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US" sz="3600" smtClean="0"/>
              <a:t>4. What happens if the liquid you add to the yeast is too cold?</a:t>
            </a:r>
          </a:p>
          <a:p>
            <a:pPr marL="1143000" lvl="1" indent="-742950" eaLnBrk="1" hangingPunct="1">
              <a:buFont typeface="Arial" charset="0"/>
              <a:buChar char="•"/>
            </a:pPr>
            <a:r>
              <a:rPr lang="en-US" sz="3500" b="1" smtClean="0"/>
              <a:t>It won’t react</a:t>
            </a:r>
          </a:p>
          <a:p>
            <a:pPr marL="742950" indent="-742950" eaLnBrk="1" hangingPunct="1">
              <a:buFont typeface="Arial" charset="0"/>
              <a:buAutoNum type="arabicPeriod" startAt="5"/>
            </a:pPr>
            <a:r>
              <a:rPr lang="en-US" sz="3600" smtClean="0"/>
              <a:t>What affect does salt have on yeast?</a:t>
            </a:r>
          </a:p>
          <a:p>
            <a:pPr marL="1143000" lvl="1" indent="-742950" eaLnBrk="1" hangingPunct="1">
              <a:buFont typeface="Arial" charset="0"/>
              <a:buChar char="•"/>
            </a:pPr>
            <a:r>
              <a:rPr lang="en-US" sz="3500" b="1" smtClean="0"/>
              <a:t>It controls yeast growth</a:t>
            </a:r>
          </a:p>
          <a:p>
            <a:pPr marL="742950" indent="-742950" eaLnBrk="1" hangingPunct="1">
              <a:buFont typeface="Arial" charset="0"/>
              <a:buAutoNum type="arabicPeriod" startAt="5"/>
            </a:pPr>
            <a:r>
              <a:rPr lang="en-US" sz="3600" smtClean="0"/>
              <a:t>What is the effect of mixing baking soda with an acid?</a:t>
            </a:r>
          </a:p>
          <a:p>
            <a:pPr marL="1143000" lvl="1" indent="-742950" eaLnBrk="1" hangingPunct="1">
              <a:buFont typeface="Arial" charset="0"/>
              <a:buChar char="•"/>
            </a:pPr>
            <a:r>
              <a:rPr lang="en-US" sz="3500" b="1" smtClean="0"/>
              <a:t>CO2 is produced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401762"/>
          </a:xfrm>
        </p:spPr>
        <p:txBody>
          <a:bodyPr/>
          <a:lstStyle/>
          <a:p>
            <a:pPr algn="l" eaLnBrk="1" hangingPunct="1"/>
            <a:r>
              <a:rPr lang="en-US" sz="3500" dirty="0" smtClean="0"/>
              <a:t>7.  What are some common acids added to foods to help produce leavening</a:t>
            </a:r>
            <a:r>
              <a:rPr lang="en-US" sz="3500" dirty="0" smtClean="0"/>
              <a:t>?</a:t>
            </a:r>
            <a:br>
              <a:rPr lang="en-US" sz="3500" dirty="0" smtClean="0"/>
            </a:br>
            <a:r>
              <a:rPr lang="en-US" sz="3500" dirty="0" smtClean="0"/>
              <a:t>(List at least 3)</a:t>
            </a:r>
            <a:endParaRPr lang="en-US" sz="35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5181600" cy="41910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dirty="0" smtClean="0"/>
              <a:t>Sour Cream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dirty="0" smtClean="0"/>
              <a:t>Sour Milk (Buttermilk)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dirty="0" smtClean="0"/>
              <a:t>Vinegar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dirty="0" smtClean="0"/>
              <a:t>Cream of Tartar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dirty="0" smtClean="0"/>
              <a:t>Honey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dirty="0" smtClean="0"/>
              <a:t>Molasses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dirty="0" smtClean="0"/>
              <a:t>Lemon Juice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155575"/>
            <a:ext cx="6248400" cy="289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5000" b="1" u="sng" dirty="0">
                <a:latin typeface="Calibri" pitchFamily="34" charset="0"/>
              </a:rPr>
              <a:t>Quick Breads</a:t>
            </a:r>
            <a:endParaRPr lang="en-US" sz="5000" dirty="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dirty="0">
                <a:latin typeface="Calibri" pitchFamily="34" charset="0"/>
              </a:rPr>
              <a:t>1. They are Quick or Fast (&lt;1 Hr.)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dirty="0">
                <a:latin typeface="Calibri" pitchFamily="34" charset="0"/>
              </a:rPr>
              <a:t>2. </a:t>
            </a:r>
            <a:r>
              <a:rPr lang="en-US" sz="3000" dirty="0" smtClean="0">
                <a:latin typeface="Calibri" pitchFamily="34" charset="0"/>
              </a:rPr>
              <a:t>They do </a:t>
            </a:r>
            <a:r>
              <a:rPr lang="en-US" sz="3000" dirty="0">
                <a:latin typeface="Calibri" pitchFamily="34" charset="0"/>
              </a:rPr>
              <a:t>n</a:t>
            </a:r>
            <a:r>
              <a:rPr lang="en-US" sz="3000" dirty="0" smtClean="0">
                <a:latin typeface="Calibri" pitchFamily="34" charset="0"/>
              </a:rPr>
              <a:t>ot use </a:t>
            </a:r>
            <a:r>
              <a:rPr lang="en-US" sz="3000" dirty="0">
                <a:latin typeface="Calibri" pitchFamily="34" charset="0"/>
              </a:rPr>
              <a:t>y</a:t>
            </a:r>
            <a:r>
              <a:rPr lang="en-US" sz="3000" dirty="0" smtClean="0">
                <a:latin typeface="Calibri" pitchFamily="34" charset="0"/>
              </a:rPr>
              <a:t>east</a:t>
            </a:r>
            <a:r>
              <a:rPr lang="en-US" sz="3000" dirty="0">
                <a:latin typeface="Calibri" pitchFamily="34" charset="0"/>
              </a:rPr>
              <a:t>!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dirty="0">
                <a:latin typeface="Calibri" pitchFamily="34" charset="0"/>
              </a:rPr>
              <a:t>3. </a:t>
            </a:r>
            <a:r>
              <a:rPr lang="en-US" sz="2800" dirty="0">
                <a:latin typeface="Calibri" pitchFamily="34" charset="0"/>
              </a:rPr>
              <a:t>Baking </a:t>
            </a:r>
            <a:r>
              <a:rPr lang="en-US" sz="2800" dirty="0" smtClean="0">
                <a:latin typeface="Calibri" pitchFamily="34" charset="0"/>
              </a:rPr>
              <a:t>powder </a:t>
            </a:r>
            <a:r>
              <a:rPr lang="en-US" sz="2800" dirty="0" smtClean="0">
                <a:latin typeface="Calibri" pitchFamily="34" charset="0"/>
              </a:rPr>
              <a:t>/</a:t>
            </a:r>
            <a:r>
              <a:rPr lang="en-US" sz="2800" dirty="0">
                <a:latin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oda </a:t>
            </a:r>
            <a:r>
              <a:rPr lang="en-US" sz="2800" dirty="0">
                <a:latin typeface="Calibri" pitchFamily="34" charset="0"/>
              </a:rPr>
              <a:t>p</a:t>
            </a:r>
            <a:r>
              <a:rPr lang="en-US" sz="2800" dirty="0" smtClean="0">
                <a:latin typeface="Calibri" pitchFamily="34" charset="0"/>
              </a:rPr>
              <a:t>rovide </a:t>
            </a:r>
            <a:r>
              <a:rPr lang="en-US" sz="2800" dirty="0">
                <a:latin typeface="Calibri" pitchFamily="34" charset="0"/>
              </a:rPr>
              <a:t>l</a:t>
            </a:r>
            <a:r>
              <a:rPr lang="en-US" sz="2800" dirty="0" smtClean="0">
                <a:latin typeface="Calibri" pitchFamily="34" charset="0"/>
              </a:rPr>
              <a:t>eavening</a:t>
            </a:r>
            <a:endParaRPr lang="en-US" sz="2800" dirty="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dirty="0">
                <a:latin typeface="Calibri" pitchFamily="34" charset="0"/>
              </a:rPr>
              <a:t>4. </a:t>
            </a:r>
            <a:r>
              <a:rPr lang="en-US" sz="3000" dirty="0" smtClean="0">
                <a:latin typeface="Calibri" pitchFamily="34" charset="0"/>
              </a:rPr>
              <a:t>They do not </a:t>
            </a:r>
            <a:r>
              <a:rPr lang="en-US" sz="3000" dirty="0">
                <a:latin typeface="Calibri" pitchFamily="34" charset="0"/>
              </a:rPr>
              <a:t>need to rise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3886200" cy="2632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000" b="1" u="sng">
                <a:latin typeface="Calibri" pitchFamily="34" charset="0"/>
              </a:rPr>
              <a:t>1. Dough</a:t>
            </a:r>
            <a:endParaRPr lang="en-US" sz="300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1. Biscuits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2. Scones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3. Doughnuts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57800" y="3962400"/>
            <a:ext cx="3657600" cy="2586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000" b="1" u="sng">
                <a:latin typeface="Calibri" pitchFamily="34" charset="0"/>
              </a:rPr>
              <a:t>2. Batter</a:t>
            </a:r>
            <a:endParaRPr lang="en-US" sz="300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1. </a:t>
            </a:r>
            <a:r>
              <a:rPr lang="en-US" sz="3000" u="sng">
                <a:latin typeface="Calibri" pitchFamily="34" charset="0"/>
              </a:rPr>
              <a:t>Pour</a:t>
            </a:r>
            <a:endParaRPr lang="en-US" sz="300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       Waffles, Pancakes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2. </a:t>
            </a:r>
            <a:r>
              <a:rPr lang="en-US" sz="3000" u="sng">
                <a:latin typeface="Calibri" pitchFamily="34" charset="0"/>
              </a:rPr>
              <a:t>Drop</a:t>
            </a:r>
            <a:endParaRPr lang="en-US" sz="300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         Muffins</a:t>
            </a:r>
          </a:p>
        </p:txBody>
      </p:sp>
      <p:grpSp>
        <p:nvGrpSpPr>
          <p:cNvPr id="54276" name="Group 10"/>
          <p:cNvGrpSpPr>
            <a:grpSpLocks/>
          </p:cNvGrpSpPr>
          <p:nvPr/>
        </p:nvGrpSpPr>
        <p:grpSpPr bwMode="auto">
          <a:xfrm flipH="1">
            <a:off x="7696200" y="1447800"/>
            <a:ext cx="533400" cy="2514600"/>
            <a:chOff x="672" y="472"/>
            <a:chExt cx="624" cy="432"/>
          </a:xfrm>
        </p:grpSpPr>
        <p:sp>
          <p:nvSpPr>
            <p:cNvPr id="54280" name="Line 11"/>
            <p:cNvSpPr>
              <a:spLocks noChangeShapeType="1"/>
            </p:cNvSpPr>
            <p:nvPr/>
          </p:nvSpPr>
          <p:spPr bwMode="auto">
            <a:xfrm flipH="1">
              <a:off x="672" y="48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Line 12"/>
            <p:cNvSpPr>
              <a:spLocks noChangeShapeType="1"/>
            </p:cNvSpPr>
            <p:nvPr/>
          </p:nvSpPr>
          <p:spPr bwMode="auto">
            <a:xfrm>
              <a:off x="680" y="47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7" name="Group 10"/>
          <p:cNvGrpSpPr>
            <a:grpSpLocks/>
          </p:cNvGrpSpPr>
          <p:nvPr/>
        </p:nvGrpSpPr>
        <p:grpSpPr bwMode="auto">
          <a:xfrm>
            <a:off x="914400" y="1447800"/>
            <a:ext cx="533400" cy="2514600"/>
            <a:chOff x="672" y="472"/>
            <a:chExt cx="624" cy="432"/>
          </a:xfrm>
        </p:grpSpPr>
        <p:sp>
          <p:nvSpPr>
            <p:cNvPr id="54278" name="Line 11"/>
            <p:cNvSpPr>
              <a:spLocks noChangeShapeType="1"/>
            </p:cNvSpPr>
            <p:nvPr/>
          </p:nvSpPr>
          <p:spPr bwMode="auto">
            <a:xfrm flipH="1">
              <a:off x="672" y="48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Line 12"/>
            <p:cNvSpPr>
              <a:spLocks noChangeShapeType="1"/>
            </p:cNvSpPr>
            <p:nvPr/>
          </p:nvSpPr>
          <p:spPr bwMode="auto">
            <a:xfrm>
              <a:off x="680" y="47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roup 11"/>
          <p:cNvGrpSpPr>
            <a:grpSpLocks/>
          </p:cNvGrpSpPr>
          <p:nvPr/>
        </p:nvGrpSpPr>
        <p:grpSpPr bwMode="auto">
          <a:xfrm>
            <a:off x="304800" y="381000"/>
            <a:ext cx="8610600" cy="6326188"/>
            <a:chOff x="1727200" y="2160509"/>
            <a:chExt cx="3733800" cy="3196883"/>
          </a:xfrm>
        </p:grpSpPr>
        <p:sp>
          <p:nvSpPr>
            <p:cNvPr id="56322" name="Line 22"/>
            <p:cNvSpPr>
              <a:spLocks noChangeShapeType="1"/>
            </p:cNvSpPr>
            <p:nvPr/>
          </p:nvSpPr>
          <p:spPr bwMode="auto">
            <a:xfrm flipH="1">
              <a:off x="3594187" y="2599213"/>
              <a:ext cx="12700" cy="2603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" name="Text Box 13"/>
            <p:cNvSpPr txBox="1">
              <a:spLocks noChangeArrowheads="1"/>
            </p:cNvSpPr>
            <p:nvPr/>
          </p:nvSpPr>
          <p:spPr bwMode="auto">
            <a:xfrm>
              <a:off x="2264253" y="2160509"/>
              <a:ext cx="2838711" cy="487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 u="sng">
                  <a:latin typeface="Calibri" pitchFamily="34" charset="0"/>
                </a:rPr>
                <a:t>Characteristics</a:t>
              </a:r>
              <a:endParaRPr lang="en-US" sz="6000">
                <a:latin typeface="Calibri" pitchFamily="34" charset="0"/>
              </a:endParaRPr>
            </a:p>
          </p:txBody>
        </p:sp>
        <p:sp>
          <p:nvSpPr>
            <p:cNvPr id="56324" name="Text Box 14"/>
            <p:cNvSpPr txBox="1">
              <a:spLocks noChangeArrowheads="1"/>
            </p:cNvSpPr>
            <p:nvPr/>
          </p:nvSpPr>
          <p:spPr bwMode="auto">
            <a:xfrm>
              <a:off x="1727200" y="2661125"/>
              <a:ext cx="3733800" cy="8478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u="sng">
                  <a:latin typeface="Calibri" pitchFamily="34" charset="0"/>
                </a:rPr>
                <a:t>Flour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4000" u="sng">
                  <a:latin typeface="Calibri" pitchFamily="34" charset="0"/>
                </a:rPr>
                <a:t>Gives Structure</a:t>
              </a:r>
              <a:endParaRPr lang="en-US" sz="40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  <p:sp>
          <p:nvSpPr>
            <p:cNvPr id="56325" name="Text Box 16"/>
            <p:cNvSpPr txBox="1">
              <a:spLocks noChangeArrowheads="1"/>
            </p:cNvSpPr>
            <p:nvPr/>
          </p:nvSpPr>
          <p:spPr bwMode="auto">
            <a:xfrm>
              <a:off x="1727200" y="3560571"/>
              <a:ext cx="3733800" cy="87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u="sng">
                  <a:latin typeface="Calibri" pitchFamily="34" charset="0"/>
                </a:rPr>
                <a:t>Liquid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3500" u="sng">
                  <a:latin typeface="Calibri" pitchFamily="34" charset="0"/>
                </a:rPr>
                <a:t>Moistens &amp; Dissolves Ingredients</a:t>
              </a:r>
              <a:endParaRPr lang="en-US" sz="35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  <p:sp>
          <p:nvSpPr>
            <p:cNvPr id="56326" name="Text Box 17"/>
            <p:cNvSpPr txBox="1">
              <a:spLocks noChangeArrowheads="1"/>
            </p:cNvSpPr>
            <p:nvPr/>
          </p:nvSpPr>
          <p:spPr bwMode="auto">
            <a:xfrm>
              <a:off x="1727200" y="4509553"/>
              <a:ext cx="3733800" cy="8478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u="sng">
                  <a:latin typeface="Calibri" pitchFamily="34" charset="0"/>
                </a:rPr>
                <a:t>Salt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4000" u="sng">
                  <a:latin typeface="Calibri" pitchFamily="34" charset="0"/>
                </a:rPr>
                <a:t>Gives Flavor</a:t>
              </a:r>
              <a:endParaRPr lang="en-US" sz="40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u="sng" smtClean="0"/>
              <a:t>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We get most of our carbohydrates from the </a:t>
            </a:r>
            <a:r>
              <a:rPr lang="en-US" b="1" u="sng" smtClean="0"/>
              <a:t>GRAINS</a:t>
            </a:r>
            <a:r>
              <a:rPr lang="en-US" smtClean="0"/>
              <a:t> group.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u="sng" smtClean="0"/>
              <a:t>FRUITS</a:t>
            </a:r>
            <a:r>
              <a:rPr lang="en-US" smtClean="0"/>
              <a:t> and </a:t>
            </a:r>
            <a:r>
              <a:rPr lang="en-US" b="1" u="sng" smtClean="0"/>
              <a:t>VEGETABLES</a:t>
            </a:r>
            <a:r>
              <a:rPr lang="en-US" smtClean="0"/>
              <a:t> are also a good source of carbohydrates.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Almost all of our carbohydrates come from </a:t>
            </a:r>
            <a:r>
              <a:rPr lang="en-US" b="1" u="sng" smtClean="0"/>
              <a:t>PLANT</a:t>
            </a:r>
            <a:r>
              <a:rPr lang="en-US" smtClean="0"/>
              <a:t> food sources.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The main function of carbohydrates is to </a:t>
            </a:r>
            <a:r>
              <a:rPr lang="en-US" b="1" u="sng" smtClean="0"/>
              <a:t>PROVIDE ENERGY</a:t>
            </a:r>
            <a:r>
              <a:rPr lang="en-US" smtClean="0"/>
              <a:t>.  They provide </a:t>
            </a:r>
            <a:r>
              <a:rPr lang="en-US" b="1" u="sng" smtClean="0"/>
              <a:t>FOUR</a:t>
            </a:r>
            <a:r>
              <a:rPr lang="en-US" smtClean="0"/>
              <a:t> calories per gram.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11"/>
          <p:cNvGrpSpPr>
            <a:grpSpLocks/>
          </p:cNvGrpSpPr>
          <p:nvPr/>
        </p:nvGrpSpPr>
        <p:grpSpPr bwMode="auto">
          <a:xfrm>
            <a:off x="304800" y="76200"/>
            <a:ext cx="8610600" cy="6553200"/>
            <a:chOff x="1727200" y="2630550"/>
            <a:chExt cx="3733800" cy="2694981"/>
          </a:xfrm>
        </p:grpSpPr>
        <p:sp>
          <p:nvSpPr>
            <p:cNvPr id="58371" name="Line 22"/>
            <p:cNvSpPr>
              <a:spLocks noChangeShapeType="1"/>
            </p:cNvSpPr>
            <p:nvPr/>
          </p:nvSpPr>
          <p:spPr bwMode="auto">
            <a:xfrm flipH="1">
              <a:off x="3594187" y="2722031"/>
              <a:ext cx="12700" cy="2603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2" name="Text Box 14"/>
            <p:cNvSpPr txBox="1">
              <a:spLocks noChangeArrowheads="1"/>
            </p:cNvSpPr>
            <p:nvPr/>
          </p:nvSpPr>
          <p:spPr bwMode="auto">
            <a:xfrm>
              <a:off x="1727200" y="2630550"/>
              <a:ext cx="3733800" cy="6311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4000" b="1" u="sng">
                  <a:latin typeface="Calibri" pitchFamily="34" charset="0"/>
                </a:rPr>
                <a:t>Baking Soda/Powder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4000" u="sng">
                  <a:latin typeface="Calibri" pitchFamily="34" charset="0"/>
                </a:rPr>
                <a:t>Leavening Agent (Helps it rise)</a:t>
              </a:r>
              <a:endParaRPr lang="en-US" sz="40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  <p:sp>
          <p:nvSpPr>
            <p:cNvPr id="58373" name="Text Box 16"/>
            <p:cNvSpPr txBox="1">
              <a:spLocks noChangeArrowheads="1"/>
            </p:cNvSpPr>
            <p:nvPr/>
          </p:nvSpPr>
          <p:spPr bwMode="auto">
            <a:xfrm>
              <a:off x="1727200" y="3301769"/>
              <a:ext cx="3733800" cy="6311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4000" b="1" u="sng">
                  <a:latin typeface="Calibri" pitchFamily="34" charset="0"/>
                </a:rPr>
                <a:t>Fat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3500" u="sng">
                  <a:latin typeface="Calibri" pitchFamily="34" charset="0"/>
                </a:rPr>
                <a:t>Makes it Tender &amp; Gives Flavor</a:t>
              </a:r>
              <a:endParaRPr lang="en-US" sz="35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  <p:sp>
          <p:nvSpPr>
            <p:cNvPr id="58374" name="Text Box 17"/>
            <p:cNvSpPr txBox="1">
              <a:spLocks noChangeArrowheads="1"/>
            </p:cNvSpPr>
            <p:nvPr/>
          </p:nvSpPr>
          <p:spPr bwMode="auto">
            <a:xfrm>
              <a:off x="1727200" y="4009378"/>
              <a:ext cx="3733800" cy="6311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4000" b="1" u="sng">
                  <a:latin typeface="Calibri" pitchFamily="34" charset="0"/>
                </a:rPr>
                <a:t>Sugar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3400" u="sng">
                  <a:latin typeface="Calibri" pitchFamily="34" charset="0"/>
                </a:rPr>
                <a:t>Gives Flavor &amp; Helps with Browning</a:t>
              </a:r>
              <a:endParaRPr lang="en-US" sz="34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</p:grpSp>
      <p:sp>
        <p:nvSpPr>
          <p:cNvPr id="58370" name="Text Box 17"/>
          <p:cNvSpPr txBox="1">
            <a:spLocks noChangeArrowheads="1"/>
          </p:cNvSpPr>
          <p:nvPr/>
        </p:nvSpPr>
        <p:spPr bwMode="auto">
          <a:xfrm>
            <a:off x="304800" y="5143500"/>
            <a:ext cx="8610600" cy="1535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u="sng">
                <a:latin typeface="Calibri" pitchFamily="34" charset="0"/>
              </a:rPr>
              <a:t>Eggs</a:t>
            </a:r>
            <a:endParaRPr lang="en-US" sz="400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4000">
                <a:latin typeface="Calibri" pitchFamily="34" charset="0"/>
              </a:rPr>
              <a:t>Purpose:   </a:t>
            </a:r>
            <a:r>
              <a:rPr lang="en-US" sz="3400" u="sng">
                <a:latin typeface="Calibri" pitchFamily="34" charset="0"/>
              </a:rPr>
              <a:t>Gives Protein, Color &amp; Leavening</a:t>
            </a:r>
            <a:endParaRPr lang="en-US" sz="3400">
              <a:latin typeface="Calibri" pitchFamily="34" charset="0"/>
            </a:endParaRPr>
          </a:p>
          <a:p>
            <a:pPr>
              <a:lnSpc>
                <a:spcPct val="0"/>
              </a:lnSpc>
              <a:spcBef>
                <a:spcPct val="5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b="1" u="sng" smtClean="0"/>
              <a:t>Gluten:  </a:t>
            </a:r>
            <a:r>
              <a:rPr lang="en-US" sz="4000" smtClean="0"/>
              <a:t>when water is mixed with flour, the proteins in the flour give strength and elasticity to batters and dough's.  </a:t>
            </a:r>
          </a:p>
          <a:p>
            <a:pPr eaLnBrk="1" hangingPunct="1">
              <a:buFont typeface="Arial" charset="0"/>
              <a:buNone/>
            </a:pPr>
            <a:endParaRPr lang="en-US" sz="4000" smtClean="0"/>
          </a:p>
          <a:p>
            <a:pPr eaLnBrk="1" hangingPunct="1">
              <a:buFont typeface="Arial" charset="0"/>
              <a:buNone/>
            </a:pPr>
            <a:r>
              <a:rPr lang="en-US" sz="4000" b="1" u="sng" smtClean="0"/>
              <a:t>Kneading:  </a:t>
            </a:r>
            <a:r>
              <a:rPr lang="en-US" sz="4000" smtClean="0"/>
              <a:t>to work a dough with the palms of the hands to develop gluten.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762000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1.  List the types of rice below: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52400" y="1245189"/>
          <a:ext cx="8839200" cy="5536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9600"/>
                <a:gridCol w="4419600"/>
              </a:tblGrid>
              <a:tr h="660693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Type of Rice</a:t>
                      </a:r>
                      <a:endParaRPr lang="en-US" sz="3200" b="1" u="sng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3200" b="1" u="sng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4553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4553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4553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4553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330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04800" y="1905000"/>
            <a:ext cx="8610600" cy="708025"/>
            <a:chOff x="304800" y="2971800"/>
            <a:chExt cx="8610600" cy="707886"/>
          </a:xfrm>
        </p:grpSpPr>
        <p:sp>
          <p:nvSpPr>
            <p:cNvPr id="26" name="Rectangle 25"/>
            <p:cNvSpPr/>
            <p:nvPr/>
          </p:nvSpPr>
          <p:spPr>
            <a:xfrm>
              <a:off x="304800" y="3115270"/>
              <a:ext cx="41148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A.  Conventional Rice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8200" y="2971800"/>
              <a:ext cx="42672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Shorter than long grain rice.  When cooked, it is moist and tender.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2644775"/>
            <a:ext cx="8610600" cy="708025"/>
            <a:chOff x="304800" y="2971800"/>
            <a:chExt cx="8610600" cy="707886"/>
          </a:xfrm>
        </p:grpSpPr>
        <p:sp>
          <p:nvSpPr>
            <p:cNvPr id="32" name="Rectangle 31"/>
            <p:cNvSpPr/>
            <p:nvPr/>
          </p:nvSpPr>
          <p:spPr>
            <a:xfrm>
              <a:off x="304800" y="3115270"/>
              <a:ext cx="41148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B.  Long Grain Rice	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48200" y="2971800"/>
              <a:ext cx="42672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4-5 times longer than the width.  After cooked, it will be light and fluffy</a:t>
              </a:r>
              <a:r>
                <a:rPr lang="en-US" sz="2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.  </a:t>
              </a:r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609600" y="-152400"/>
            <a:ext cx="8229600" cy="83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14350" indent="-51435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u="sng" dirty="0">
                <a:latin typeface="+mn-lt"/>
                <a:cs typeface="+mn-cs"/>
              </a:rPr>
              <a:t>Rice and Pasta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04800" y="3406775"/>
            <a:ext cx="8610600" cy="696913"/>
            <a:chOff x="304800" y="2971800"/>
            <a:chExt cx="8610600" cy="697468"/>
          </a:xfrm>
        </p:grpSpPr>
        <p:sp>
          <p:nvSpPr>
            <p:cNvPr id="36" name="Rectangle 35"/>
            <p:cNvSpPr/>
            <p:nvPr/>
          </p:nvSpPr>
          <p:spPr>
            <a:xfrm>
              <a:off x="304800" y="3115270"/>
              <a:ext cx="41148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C.  Short Grain Rice	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8200" y="2971800"/>
              <a:ext cx="4267200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Short, plump and almost round.  Cooked grains are soft and cling together.</a:t>
              </a:r>
              <a:endParaRPr lang="en-US" sz="19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04800" y="4267200"/>
            <a:ext cx="8610600" cy="696913"/>
            <a:chOff x="304800" y="4267200"/>
            <a:chExt cx="8610600" cy="697468"/>
          </a:xfrm>
        </p:grpSpPr>
        <p:sp>
          <p:nvSpPr>
            <p:cNvPr id="39" name="Rectangle 38"/>
            <p:cNvSpPr/>
            <p:nvPr/>
          </p:nvSpPr>
          <p:spPr>
            <a:xfrm>
              <a:off x="304800" y="4410670"/>
              <a:ext cx="41148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D.  Brown Rice </a:t>
              </a:r>
              <a:r>
                <a:rPr lang="en-US" sz="14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*Has the most fiber!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48200" y="4267200"/>
              <a:ext cx="4267200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Chewy texture and “nut-like” flavor.  Rich in vitamins, minerals and fiber.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04800" y="5029200"/>
            <a:ext cx="8610600" cy="696913"/>
            <a:chOff x="304800" y="4267200"/>
            <a:chExt cx="8610600" cy="697468"/>
          </a:xfrm>
        </p:grpSpPr>
        <p:sp>
          <p:nvSpPr>
            <p:cNvPr id="44" name="Rectangle 43"/>
            <p:cNvSpPr/>
            <p:nvPr/>
          </p:nvSpPr>
          <p:spPr>
            <a:xfrm>
              <a:off x="304800" y="4410670"/>
              <a:ext cx="41148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E.  Wild Rice</a:t>
              </a:r>
              <a:endParaRPr lang="en-US" sz="140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48200" y="4267200"/>
              <a:ext cx="4267200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Long, dark and streaky color.  Distinct flavor.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04800" y="5811838"/>
            <a:ext cx="8610600" cy="969962"/>
            <a:chOff x="304800" y="4299972"/>
            <a:chExt cx="8610600" cy="969496"/>
          </a:xfrm>
        </p:grpSpPr>
        <p:sp>
          <p:nvSpPr>
            <p:cNvPr id="47" name="Rectangle 46"/>
            <p:cNvSpPr/>
            <p:nvPr/>
          </p:nvSpPr>
          <p:spPr>
            <a:xfrm>
              <a:off x="304800" y="4517648"/>
              <a:ext cx="419100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F.  Pre-Cooked/Instant Rice</a:t>
              </a:r>
              <a:endParaRPr lang="en-US" sz="280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48200" y="4299972"/>
              <a:ext cx="4267200" cy="9694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It has been completely cooked and then dehydrated.  The process reduces time required for cooking.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55626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smtClean="0"/>
              <a:t>2.  To cook rice:</a:t>
            </a:r>
          </a:p>
          <a:p>
            <a:pPr marL="914400" lvl="1" indent="-514350" eaLnBrk="1" hangingPunct="1">
              <a:buFont typeface="Calibri" pitchFamily="34" charset="0"/>
              <a:buAutoNum type="alphaUcPeriod"/>
            </a:pPr>
            <a:r>
              <a:rPr lang="en-US" smtClean="0"/>
              <a:t>Use about </a:t>
            </a:r>
            <a:r>
              <a:rPr lang="en-US" b="1" u="sng" smtClean="0"/>
              <a:t>2 CUPS </a:t>
            </a:r>
            <a:r>
              <a:rPr lang="en-US" smtClean="0"/>
              <a:t>of water for every cup of rice.</a:t>
            </a:r>
          </a:p>
          <a:p>
            <a:pPr marL="914400" lvl="1" indent="-514350" eaLnBrk="1" hangingPunct="1">
              <a:buFont typeface="Calibri" pitchFamily="34" charset="0"/>
              <a:buAutoNum type="alphaUcPeriod"/>
            </a:pPr>
            <a:r>
              <a:rPr lang="en-US" smtClean="0"/>
              <a:t>Bring </a:t>
            </a:r>
            <a:r>
              <a:rPr lang="en-US" b="1" u="sng" smtClean="0"/>
              <a:t>WATER</a:t>
            </a:r>
            <a:r>
              <a:rPr lang="en-US" smtClean="0"/>
              <a:t> to a boil.</a:t>
            </a:r>
          </a:p>
          <a:p>
            <a:pPr marL="914400" lvl="1" indent="-514350" eaLnBrk="1" hangingPunct="1">
              <a:buFont typeface="Calibri" pitchFamily="34" charset="0"/>
              <a:buAutoNum type="alphaUcPeriod"/>
            </a:pPr>
            <a:r>
              <a:rPr lang="en-US" smtClean="0"/>
              <a:t>Add rice and </a:t>
            </a:r>
            <a:r>
              <a:rPr lang="en-US" b="1" u="sng" smtClean="0"/>
              <a:t>COVER</a:t>
            </a:r>
            <a:r>
              <a:rPr lang="en-US" smtClean="0"/>
              <a:t> the pan.</a:t>
            </a:r>
          </a:p>
          <a:p>
            <a:pPr marL="914400" lvl="1" indent="-514350" eaLnBrk="1" hangingPunct="1">
              <a:buFont typeface="Calibri" pitchFamily="34" charset="0"/>
              <a:buAutoNum type="alphaUcPeriod"/>
            </a:pPr>
            <a:r>
              <a:rPr lang="en-US" smtClean="0"/>
              <a:t>Bring water back up to a </a:t>
            </a:r>
            <a:r>
              <a:rPr lang="en-US" b="1" u="sng" smtClean="0"/>
              <a:t>BOIL</a:t>
            </a:r>
            <a:r>
              <a:rPr lang="en-US" smtClean="0"/>
              <a:t>.</a:t>
            </a:r>
          </a:p>
          <a:p>
            <a:pPr marL="914400" lvl="1" indent="-514350" eaLnBrk="1" hangingPunct="1">
              <a:buFont typeface="Calibri" pitchFamily="34" charset="0"/>
              <a:buAutoNum type="alphaUcPeriod"/>
            </a:pPr>
            <a:r>
              <a:rPr lang="en-US" smtClean="0"/>
              <a:t>Reduce heat so rice will </a:t>
            </a:r>
            <a:r>
              <a:rPr lang="en-US" b="1" u="sng" smtClean="0"/>
              <a:t>SIMMER</a:t>
            </a:r>
            <a:r>
              <a:rPr lang="en-US" smtClean="0"/>
              <a:t>.</a:t>
            </a:r>
          </a:p>
          <a:p>
            <a:pPr marL="914400" lvl="1" indent="-514350" eaLnBrk="1" hangingPunct="1">
              <a:buFont typeface="Calibri" pitchFamily="34" charset="0"/>
              <a:buAutoNum type="alphaUcPeriod"/>
            </a:pPr>
            <a:r>
              <a:rPr lang="en-US" smtClean="0"/>
              <a:t>Check for </a:t>
            </a:r>
            <a:r>
              <a:rPr lang="en-US" b="1" u="sng" smtClean="0"/>
              <a:t>DONENESS</a:t>
            </a:r>
            <a:r>
              <a:rPr lang="en-US" smtClean="0"/>
              <a:t>.  The rice should be </a:t>
            </a:r>
            <a:r>
              <a:rPr lang="en-US" b="1" u="sng" smtClean="0"/>
              <a:t>TENDER</a:t>
            </a:r>
            <a:r>
              <a:rPr lang="en-US" smtClean="0"/>
              <a:t> but firm, and there should be no water left.</a:t>
            </a:r>
          </a:p>
          <a:p>
            <a:pPr marL="914400" lvl="1" indent="-514350" eaLnBrk="1" hangingPunct="1">
              <a:buFont typeface="Calibri" pitchFamily="34" charset="0"/>
              <a:buAutoNum type="alphaUcPeriod"/>
            </a:pPr>
            <a:r>
              <a:rPr lang="en-US" smtClean="0"/>
              <a:t>If some water remains, continue cooking, but remove the </a:t>
            </a:r>
            <a:r>
              <a:rPr lang="en-US" b="1" u="sng" smtClean="0"/>
              <a:t>LID</a:t>
            </a:r>
            <a:r>
              <a:rPr lang="en-US" smtClean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715000"/>
            <a:ext cx="8229600" cy="91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3.  Rice Yield:  </a:t>
            </a:r>
            <a:r>
              <a:rPr lang="en-US" sz="3200" b="1" u="sng" dirty="0">
                <a:latin typeface="+mn-lt"/>
                <a:cs typeface="+mn-cs"/>
              </a:rPr>
              <a:t>1 cup </a:t>
            </a:r>
            <a:r>
              <a:rPr lang="en-US" sz="3200" dirty="0">
                <a:latin typeface="+mn-lt"/>
                <a:cs typeface="+mn-cs"/>
              </a:rPr>
              <a:t>uncooked rice will make </a:t>
            </a:r>
            <a:r>
              <a:rPr lang="en-US" sz="3200" b="1" u="sng" dirty="0">
                <a:latin typeface="+mn-lt"/>
                <a:cs typeface="+mn-cs"/>
              </a:rPr>
              <a:t>3 cups </a:t>
            </a:r>
            <a:r>
              <a:rPr lang="en-US" sz="3200" dirty="0">
                <a:latin typeface="+mn-lt"/>
                <a:cs typeface="+mn-cs"/>
              </a:rPr>
              <a:t>cooked rice (1:3 ratio)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5562600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 To cook pasta: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Use about </a:t>
            </a:r>
            <a:r>
              <a:rPr lang="en-US" b="1" u="sng" dirty="0" smtClean="0"/>
              <a:t>1 QUART </a:t>
            </a:r>
            <a:r>
              <a:rPr lang="en-US" dirty="0" smtClean="0"/>
              <a:t>of water for every 4 ounces of dry pasta. 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Bring water to a </a:t>
            </a:r>
            <a:r>
              <a:rPr lang="en-US" b="1" u="sng" dirty="0" smtClean="0"/>
              <a:t>BOIL</a:t>
            </a:r>
            <a:r>
              <a:rPr lang="en-US" dirty="0" smtClean="0"/>
              <a:t>.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Add pasta </a:t>
            </a:r>
            <a:r>
              <a:rPr lang="en-US" b="1" u="sng" dirty="0" smtClean="0"/>
              <a:t>SLOWLY</a:t>
            </a:r>
            <a:r>
              <a:rPr lang="en-US" dirty="0" smtClean="0"/>
              <a:t> to boiling water so boiling does not stop.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u="sng" smtClean="0"/>
              <a:t>DO </a:t>
            </a:r>
            <a:r>
              <a:rPr lang="en-US" b="1" u="sng" dirty="0" smtClean="0"/>
              <a:t>NOT COVER</a:t>
            </a:r>
            <a:r>
              <a:rPr lang="en-US" dirty="0" smtClean="0"/>
              <a:t> the pan.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Stir pasta </a:t>
            </a:r>
            <a:r>
              <a:rPr lang="en-US" b="1" u="sng" dirty="0" smtClean="0"/>
              <a:t>FREQUENTLY</a:t>
            </a:r>
            <a:r>
              <a:rPr lang="en-US" dirty="0" smtClean="0"/>
              <a:t> while it’s cooking.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Cook pasta to al dente stage (pasta remains firm to the bite).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Drain pasta in a </a:t>
            </a:r>
            <a:r>
              <a:rPr lang="en-US" b="1" u="sng" dirty="0" smtClean="0"/>
              <a:t>COLANDER</a:t>
            </a:r>
            <a:r>
              <a:rPr lang="en-US" dirty="0" smtClean="0"/>
              <a:t>.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To keep pasta </a:t>
            </a:r>
            <a:r>
              <a:rPr lang="en-US" b="1" u="sng" dirty="0" smtClean="0"/>
              <a:t>WARM</a:t>
            </a:r>
            <a:r>
              <a:rPr lang="en-US" dirty="0" smtClean="0"/>
              <a:t>, set the colander over a pan of hot water and cover with the colander.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715000"/>
            <a:ext cx="8229600" cy="91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3.  Pasta Yield:  </a:t>
            </a:r>
            <a:r>
              <a:rPr lang="en-US" sz="3200" b="1" u="sng" dirty="0">
                <a:latin typeface="+mn-lt"/>
                <a:cs typeface="+mn-cs"/>
              </a:rPr>
              <a:t>1 cup </a:t>
            </a:r>
            <a:r>
              <a:rPr lang="en-US" sz="3200" dirty="0">
                <a:latin typeface="+mn-lt"/>
                <a:cs typeface="+mn-cs"/>
              </a:rPr>
              <a:t>uncooked pasta will make       </a:t>
            </a:r>
            <a:r>
              <a:rPr lang="en-US" sz="3200" b="1" u="sng" dirty="0">
                <a:latin typeface="+mn-lt"/>
                <a:cs typeface="+mn-cs"/>
              </a:rPr>
              <a:t>2 cups </a:t>
            </a:r>
            <a:r>
              <a:rPr lang="en-US" sz="3200" dirty="0">
                <a:latin typeface="+mn-lt"/>
                <a:cs typeface="+mn-cs"/>
              </a:rPr>
              <a:t>cooked pasta (1:2 ratio)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u="sng" smtClean="0"/>
              <a:t>Muffin Method of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Combine all dry ingredients together into a bowl.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In a separate bowl, blend all of the liquid ingredients together, (including fat).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Make a well in your dry ingredient bowl and pour the liquid in the well.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Stir until dry ingredients are moistened.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The Perfect Muffin: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Cauliflower top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Few Tunnels Inside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Tender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659188"/>
            <a:ext cx="5078413" cy="2132012"/>
            <a:chOff x="685800" y="3658417"/>
            <a:chExt cx="5078829" cy="2132783"/>
          </a:xfrm>
        </p:grpSpPr>
        <p:pic>
          <p:nvPicPr>
            <p:cNvPr id="64516" name="Picture 3" descr="CCI03312008_00000.bmp"/>
            <p:cNvPicPr>
              <a:picLocks noChangeAspect="1"/>
            </p:cNvPicPr>
            <p:nvPr/>
          </p:nvPicPr>
          <p:blipFill>
            <a:blip r:embed="rId3" cstate="print"/>
            <a:srcRect l="5266" t="73518" r="64754" b="5693"/>
            <a:stretch>
              <a:fillRect/>
            </a:stretch>
          </p:blipFill>
          <p:spPr bwMode="auto">
            <a:xfrm>
              <a:off x="3379372" y="3658417"/>
              <a:ext cx="2385257" cy="2132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7" name="TextBox 4"/>
            <p:cNvSpPr txBox="1">
              <a:spLocks noChangeArrowheads="1"/>
            </p:cNvSpPr>
            <p:nvPr/>
          </p:nvSpPr>
          <p:spPr bwMode="auto">
            <a:xfrm>
              <a:off x="685800" y="4245114"/>
              <a:ext cx="358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Calibri" pitchFamily="34" charset="0"/>
                </a:rPr>
                <a:t>DRAW THIS</a:t>
              </a:r>
              <a:r>
                <a:rPr lang="en-US">
                  <a:latin typeface="Calibri" pitchFamily="34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The Under-Mixed Muffin: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Low Volume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Flat Surface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Very Crumbly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1000" y="3733800"/>
            <a:ext cx="5757863" cy="2057400"/>
            <a:chOff x="381000" y="3733800"/>
            <a:chExt cx="5757557" cy="2057400"/>
          </a:xfrm>
        </p:grpSpPr>
        <p:pic>
          <p:nvPicPr>
            <p:cNvPr id="66564" name="Picture 3" descr="CCI03312008_00000.bmp"/>
            <p:cNvPicPr>
              <a:picLocks noChangeAspect="1"/>
            </p:cNvPicPr>
            <p:nvPr/>
          </p:nvPicPr>
          <p:blipFill>
            <a:blip r:embed="rId3" cstate="print"/>
            <a:srcRect l="7182" t="22263" r="64754" b="62881"/>
            <a:stretch>
              <a:fillRect/>
            </a:stretch>
          </p:blipFill>
          <p:spPr bwMode="auto">
            <a:xfrm>
              <a:off x="3124200" y="3733800"/>
              <a:ext cx="3014357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5" name="TextBox 4"/>
            <p:cNvSpPr txBox="1">
              <a:spLocks noChangeArrowheads="1"/>
            </p:cNvSpPr>
            <p:nvPr/>
          </p:nvSpPr>
          <p:spPr bwMode="auto">
            <a:xfrm>
              <a:off x="381000" y="4245114"/>
              <a:ext cx="358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Calibri" pitchFamily="34" charset="0"/>
                </a:rPr>
                <a:t>DRAW THIS</a:t>
              </a:r>
              <a:r>
                <a:rPr lang="en-US">
                  <a:latin typeface="Calibri" pitchFamily="34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The Over-Mixed Muffin: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Peaked Top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Very Tough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Large Tunnels Inside</a:t>
            </a:r>
            <a:r>
              <a:rPr lang="en-US" smtClean="0"/>
              <a:t> 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343275"/>
            <a:ext cx="5148263" cy="3232150"/>
            <a:chOff x="685800" y="3343164"/>
            <a:chExt cx="5147957" cy="3232122"/>
          </a:xfrm>
        </p:grpSpPr>
        <p:pic>
          <p:nvPicPr>
            <p:cNvPr id="68612" name="Picture 3" descr="CCI03312008_00000.bmp"/>
            <p:cNvPicPr>
              <a:picLocks noChangeAspect="1"/>
            </p:cNvPicPr>
            <p:nvPr/>
          </p:nvPicPr>
          <p:blipFill>
            <a:blip r:embed="rId3" cstate="print"/>
            <a:srcRect l="7182" t="36568" r="64754" b="35924"/>
            <a:stretch>
              <a:fillRect/>
            </a:stretch>
          </p:blipFill>
          <p:spPr bwMode="auto">
            <a:xfrm>
              <a:off x="3276600" y="3343164"/>
              <a:ext cx="2557157" cy="3232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3" name="TextBox 4"/>
            <p:cNvSpPr txBox="1">
              <a:spLocks noChangeArrowheads="1"/>
            </p:cNvSpPr>
            <p:nvPr/>
          </p:nvSpPr>
          <p:spPr bwMode="auto">
            <a:xfrm>
              <a:off x="685800" y="4191000"/>
              <a:ext cx="358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Calibri" pitchFamily="34" charset="0"/>
                </a:rPr>
                <a:t>DRAW THIS</a:t>
              </a:r>
              <a:r>
                <a:rPr lang="en-US">
                  <a:latin typeface="Calibri" pitchFamily="34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u="sng" smtClean="0"/>
              <a:t>Biscuit Method of Mixing: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Combine all dry ingredients.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Cut-in the fat until there are crumbs.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Add the liquid and stir until a dough forms.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Knead the dough so gluten will form.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Cut into biscuits with biscuit cutter.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Place on a greased cookie sheet.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 startAt="5"/>
              <a:defRPr/>
            </a:pPr>
            <a:r>
              <a:rPr lang="en-US" dirty="0" smtClean="0"/>
              <a:t>If we eat more </a:t>
            </a:r>
            <a:r>
              <a:rPr lang="en-US" dirty="0" err="1" smtClean="0"/>
              <a:t>carbs</a:t>
            </a:r>
            <a:r>
              <a:rPr lang="en-US" dirty="0" smtClean="0"/>
              <a:t> than our bodies need for energy, they get stored as </a:t>
            </a:r>
            <a:r>
              <a:rPr lang="en-US" b="1" u="sng" dirty="0" smtClean="0"/>
              <a:t>FAT</a:t>
            </a:r>
            <a:r>
              <a:rPr lang="en-US" dirty="0" smtClean="0"/>
              <a:t>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 startAt="5"/>
              <a:defRPr/>
            </a:pPr>
            <a:r>
              <a:rPr lang="en-US" dirty="0" smtClean="0"/>
              <a:t>The three types of carbohydrates are:</a:t>
            </a:r>
          </a:p>
          <a:p>
            <a:pPr marL="914400" lvl="1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b="1" u="sng" dirty="0" smtClean="0"/>
              <a:t>SIMPLE SUGARS</a:t>
            </a:r>
          </a:p>
          <a:p>
            <a:pPr marL="914400" lvl="1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b="1" u="sng" dirty="0" smtClean="0"/>
              <a:t>COMPLEX STARCHES</a:t>
            </a:r>
          </a:p>
          <a:p>
            <a:pPr marL="914400" lvl="1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b="1" u="sng" dirty="0" smtClean="0"/>
              <a:t>FIBER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 startAt="5"/>
              <a:defRPr/>
            </a:pPr>
            <a:r>
              <a:rPr lang="en-US" dirty="0" smtClean="0"/>
              <a:t>Sugars are </a:t>
            </a:r>
            <a:r>
              <a:rPr lang="en-US" b="1" u="sng" dirty="0" smtClean="0"/>
              <a:t>SIMPLE</a:t>
            </a:r>
            <a:r>
              <a:rPr lang="en-US" dirty="0" smtClean="0"/>
              <a:t>.  Starches are </a:t>
            </a:r>
            <a:r>
              <a:rPr lang="en-US" b="1" u="sng" dirty="0" smtClean="0"/>
              <a:t>COMPLEX</a:t>
            </a:r>
            <a:r>
              <a:rPr lang="en-US" dirty="0" smtClean="0"/>
              <a:t>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 startAt="5"/>
              <a:defRPr/>
            </a:pPr>
            <a:r>
              <a:rPr lang="en-US" dirty="0" smtClean="0"/>
              <a:t>Complex starches will </a:t>
            </a:r>
            <a:r>
              <a:rPr lang="en-US" b="1" u="sng" dirty="0" smtClean="0"/>
              <a:t>BREAK DOWN </a:t>
            </a:r>
            <a:r>
              <a:rPr lang="en-US" dirty="0" smtClean="0"/>
              <a:t>into simple sugars.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What does a perfect biscuit look like?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Flat Top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Straight Sides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Flaky with Layers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81000" y="3962400"/>
            <a:ext cx="7391400" cy="1752600"/>
            <a:chOff x="381000" y="3962400"/>
            <a:chExt cx="7391400" cy="1752600"/>
          </a:xfrm>
        </p:grpSpPr>
        <p:grpSp>
          <p:nvGrpSpPr>
            <p:cNvPr id="72708" name="Group 14"/>
            <p:cNvGrpSpPr>
              <a:grpSpLocks/>
            </p:cNvGrpSpPr>
            <p:nvPr/>
          </p:nvGrpSpPr>
          <p:grpSpPr bwMode="auto">
            <a:xfrm>
              <a:off x="3505200" y="3962400"/>
              <a:ext cx="4267200" cy="1752600"/>
              <a:chOff x="2438400" y="3962400"/>
              <a:chExt cx="4267200" cy="1752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438400" y="3962400"/>
                <a:ext cx="4191000" cy="1752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2438400" y="4267200"/>
                <a:ext cx="41910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438400" y="4572000"/>
                <a:ext cx="41910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endCxn id="4" idx="3"/>
              </p:cNvCxnSpPr>
              <p:nvPr/>
            </p:nvCxnSpPr>
            <p:spPr>
              <a:xfrm flipV="1">
                <a:off x="2438400" y="4838700"/>
                <a:ext cx="419100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38400" y="5029200"/>
                <a:ext cx="4191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438400" y="5486400"/>
                <a:ext cx="426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709" name="TextBox 15"/>
            <p:cNvSpPr txBox="1">
              <a:spLocks noChangeArrowheads="1"/>
            </p:cNvSpPr>
            <p:nvPr/>
          </p:nvSpPr>
          <p:spPr bwMode="auto">
            <a:xfrm>
              <a:off x="381000" y="4245114"/>
              <a:ext cx="358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Calibri" pitchFamily="34" charset="0"/>
                </a:rPr>
                <a:t>DRAW THIS</a:t>
              </a:r>
              <a:r>
                <a:rPr lang="en-US">
                  <a:latin typeface="Calibri" pitchFamily="34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b="1" u="sng" smtClean="0"/>
              <a:t>Two of the most important steps in making biscuits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0386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Cutting-In the Fat </a:t>
            </a:r>
            <a:r>
              <a:rPr lang="en-US" sz="2500" smtClean="0"/>
              <a:t>(To Create the Layers)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Kneading</a:t>
            </a:r>
            <a:r>
              <a:rPr lang="en-US" sz="2500" smtClean="0"/>
              <a:t> (To Develop Gluten)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2362200"/>
            <a:ext cx="1905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5800" y="4722813"/>
            <a:ext cx="26924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3581400" cy="9144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r>
              <a:rPr lang="en-US" b="1" u="sng" smtClean="0"/>
              <a:t>SIMPLE SUGARS</a:t>
            </a:r>
            <a:endParaRPr lang="en-US" smtClean="0"/>
          </a:p>
        </p:txBody>
      </p:sp>
      <p:grpSp>
        <p:nvGrpSpPr>
          <p:cNvPr id="20482" name="Group 40"/>
          <p:cNvGrpSpPr>
            <a:grpSpLocks/>
          </p:cNvGrpSpPr>
          <p:nvPr/>
        </p:nvGrpSpPr>
        <p:grpSpPr bwMode="auto">
          <a:xfrm>
            <a:off x="838200" y="1143000"/>
            <a:ext cx="7315200" cy="838200"/>
            <a:chOff x="838200" y="1143000"/>
            <a:chExt cx="7315200" cy="838200"/>
          </a:xfrm>
        </p:grpSpPr>
        <p:sp>
          <p:nvSpPr>
            <p:cNvPr id="6" name="Hexagon 5"/>
            <p:cNvSpPr/>
            <p:nvPr/>
          </p:nvSpPr>
          <p:spPr>
            <a:xfrm>
              <a:off x="838200" y="11430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>
              <a:off x="1755775" y="1371600"/>
              <a:ext cx="708025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6" idx="1"/>
              <a:endCxn id="7" idx="2"/>
            </p:cNvCxnSpPr>
            <p:nvPr/>
          </p:nvCxnSpPr>
          <p:spPr>
            <a:xfrm>
              <a:off x="1547813" y="1447800"/>
              <a:ext cx="2063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Hexagon 11"/>
            <p:cNvSpPr/>
            <p:nvPr/>
          </p:nvSpPr>
          <p:spPr>
            <a:xfrm>
              <a:off x="2700338" y="11430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3643313" y="13716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>
              <a:stCxn id="7" idx="1"/>
              <a:endCxn id="12" idx="2"/>
            </p:cNvCxnSpPr>
            <p:nvPr/>
          </p:nvCxnSpPr>
          <p:spPr>
            <a:xfrm flipV="1">
              <a:off x="2465388" y="1447800"/>
              <a:ext cx="2317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13" idx="2"/>
            </p:cNvCxnSpPr>
            <p:nvPr/>
          </p:nvCxnSpPr>
          <p:spPr>
            <a:xfrm>
              <a:off x="3408363" y="1447800"/>
              <a:ext cx="233362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Hexagon 25"/>
            <p:cNvSpPr/>
            <p:nvPr/>
          </p:nvSpPr>
          <p:spPr>
            <a:xfrm>
              <a:off x="4616450" y="11430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5559425" y="13716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Straight Connector 27"/>
            <p:cNvCxnSpPr>
              <a:stCxn id="26" idx="1"/>
              <a:endCxn id="27" idx="2"/>
            </p:cNvCxnSpPr>
            <p:nvPr/>
          </p:nvCxnSpPr>
          <p:spPr>
            <a:xfrm>
              <a:off x="5324475" y="1447800"/>
              <a:ext cx="233363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Hexagon 28"/>
            <p:cNvSpPr/>
            <p:nvPr/>
          </p:nvSpPr>
          <p:spPr>
            <a:xfrm>
              <a:off x="6502400" y="1143000"/>
              <a:ext cx="708025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7446963" y="13716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1" name="Straight Connector 30"/>
            <p:cNvCxnSpPr>
              <a:stCxn id="27" idx="1"/>
              <a:endCxn id="29" idx="2"/>
            </p:cNvCxnSpPr>
            <p:nvPr/>
          </p:nvCxnSpPr>
          <p:spPr>
            <a:xfrm flipV="1">
              <a:off x="6269038" y="1447800"/>
              <a:ext cx="2317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1"/>
              <a:endCxn id="30" idx="2"/>
            </p:cNvCxnSpPr>
            <p:nvPr/>
          </p:nvCxnSpPr>
          <p:spPr>
            <a:xfrm>
              <a:off x="7212013" y="1447800"/>
              <a:ext cx="2317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3" idx="1"/>
              <a:endCxn id="26" idx="2"/>
            </p:cNvCxnSpPr>
            <p:nvPr/>
          </p:nvCxnSpPr>
          <p:spPr>
            <a:xfrm flipV="1">
              <a:off x="4351338" y="1447800"/>
              <a:ext cx="26352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3" name="Content Placeholder 2"/>
          <p:cNvSpPr txBox="1">
            <a:spLocks/>
          </p:cNvSpPr>
          <p:nvPr/>
        </p:nvSpPr>
        <p:spPr bwMode="auto">
          <a:xfrm>
            <a:off x="2781300" y="2057400"/>
            <a:ext cx="358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b="1" u="sng">
                <a:latin typeface="Calibri" pitchFamily="34" charset="0"/>
              </a:rPr>
              <a:t>Food Sources: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766" r="14255" b="15909"/>
          <a:stretch>
            <a:fillRect/>
          </a:stretch>
        </p:blipFill>
        <p:spPr bwMode="auto">
          <a:xfrm>
            <a:off x="381000" y="2743200"/>
            <a:ext cx="28194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919663"/>
            <a:ext cx="2514600" cy="178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043238"/>
            <a:ext cx="1828800" cy="366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30000" r="30000"/>
          <a:stretch>
            <a:fillRect/>
          </a:stretch>
        </p:blipFill>
        <p:spPr bwMode="auto">
          <a:xfrm>
            <a:off x="7162800" y="2286000"/>
            <a:ext cx="144780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505200"/>
            <a:ext cx="2108200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3962400" cy="9144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r>
              <a:rPr lang="en-US" b="1" u="sng" smtClean="0"/>
              <a:t>COMPLEX STARCHES</a:t>
            </a:r>
            <a:endParaRPr lang="en-US" smtClean="0"/>
          </a:p>
        </p:txBody>
      </p:sp>
      <p:sp>
        <p:nvSpPr>
          <p:cNvPr id="22530" name="Content Placeholder 2"/>
          <p:cNvSpPr txBox="1">
            <a:spLocks/>
          </p:cNvSpPr>
          <p:nvPr/>
        </p:nvSpPr>
        <p:spPr bwMode="auto">
          <a:xfrm>
            <a:off x="2781300" y="2667000"/>
            <a:ext cx="358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b="1" u="sng">
                <a:latin typeface="Calibri" pitchFamily="34" charset="0"/>
              </a:rPr>
              <a:t>Food Sources: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6315" b="7018"/>
          <a:stretch>
            <a:fillRect/>
          </a:stretch>
        </p:blipFill>
        <p:spPr bwMode="auto">
          <a:xfrm>
            <a:off x="152400" y="3200400"/>
            <a:ext cx="2971800" cy="264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257800"/>
            <a:ext cx="2200275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284538" y="3700463"/>
            <a:ext cx="2889250" cy="216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5588" y="4411663"/>
            <a:ext cx="2362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7" cstate="print"/>
          <a:srcRect l="17999" t="23097" r="39647" b="23097"/>
          <a:stretch>
            <a:fillRect/>
          </a:stretch>
        </p:blipFill>
        <p:spPr bwMode="auto">
          <a:xfrm>
            <a:off x="6896100" y="3406775"/>
            <a:ext cx="2057400" cy="201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2536" name="Group 82"/>
          <p:cNvGrpSpPr>
            <a:grpSpLocks/>
          </p:cNvGrpSpPr>
          <p:nvPr/>
        </p:nvGrpSpPr>
        <p:grpSpPr bwMode="auto">
          <a:xfrm>
            <a:off x="784225" y="49213"/>
            <a:ext cx="8305800" cy="3810000"/>
            <a:chOff x="838200" y="76200"/>
            <a:chExt cx="8305800" cy="3810000"/>
          </a:xfrm>
        </p:grpSpPr>
        <p:grpSp>
          <p:nvGrpSpPr>
            <p:cNvPr id="22537" name="Group 40"/>
            <p:cNvGrpSpPr>
              <a:grpSpLocks/>
            </p:cNvGrpSpPr>
            <p:nvPr/>
          </p:nvGrpSpPr>
          <p:grpSpPr bwMode="auto">
            <a:xfrm>
              <a:off x="838200" y="685800"/>
              <a:ext cx="7315200" cy="1143000"/>
              <a:chOff x="838200" y="838200"/>
              <a:chExt cx="7315200" cy="1143000"/>
            </a:xfrm>
          </p:grpSpPr>
          <p:sp>
            <p:nvSpPr>
              <p:cNvPr id="6" name="Hexagon 5"/>
              <p:cNvSpPr/>
              <p:nvPr/>
            </p:nvSpPr>
            <p:spPr>
              <a:xfrm>
                <a:off x="838200" y="1143000"/>
                <a:ext cx="706438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Hexagon 6"/>
              <p:cNvSpPr/>
              <p:nvPr/>
            </p:nvSpPr>
            <p:spPr>
              <a:xfrm>
                <a:off x="1755775" y="1371600"/>
                <a:ext cx="708025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9" name="Straight Connector 8"/>
              <p:cNvCxnSpPr>
                <a:stCxn id="6" idx="1"/>
                <a:endCxn id="7" idx="2"/>
              </p:cNvCxnSpPr>
              <p:nvPr/>
            </p:nvCxnSpPr>
            <p:spPr>
              <a:xfrm>
                <a:off x="1547813" y="1447800"/>
                <a:ext cx="206375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Hexagon 11"/>
              <p:cNvSpPr/>
              <p:nvPr/>
            </p:nvSpPr>
            <p:spPr>
              <a:xfrm>
                <a:off x="2700338" y="1143000"/>
                <a:ext cx="706437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Hexagon 12"/>
              <p:cNvSpPr/>
              <p:nvPr/>
            </p:nvSpPr>
            <p:spPr>
              <a:xfrm>
                <a:off x="3643313" y="1371600"/>
                <a:ext cx="706437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4" name="Straight Connector 13"/>
              <p:cNvCxnSpPr>
                <a:stCxn id="7" idx="1"/>
                <a:endCxn id="12" idx="2"/>
              </p:cNvCxnSpPr>
              <p:nvPr/>
            </p:nvCxnSpPr>
            <p:spPr>
              <a:xfrm flipV="1">
                <a:off x="2465388" y="1447800"/>
                <a:ext cx="231775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2" idx="1"/>
                <a:endCxn id="13" idx="2"/>
              </p:cNvCxnSpPr>
              <p:nvPr/>
            </p:nvCxnSpPr>
            <p:spPr>
              <a:xfrm>
                <a:off x="3408363" y="1447800"/>
                <a:ext cx="233362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Hexagon 25"/>
              <p:cNvSpPr/>
              <p:nvPr/>
            </p:nvSpPr>
            <p:spPr>
              <a:xfrm>
                <a:off x="4616450" y="1143000"/>
                <a:ext cx="706438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5559425" y="1371600"/>
                <a:ext cx="706438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>
                <a:stCxn id="26" idx="1"/>
                <a:endCxn id="27" idx="2"/>
              </p:cNvCxnSpPr>
              <p:nvPr/>
            </p:nvCxnSpPr>
            <p:spPr>
              <a:xfrm>
                <a:off x="5324475" y="1447800"/>
                <a:ext cx="233363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Hexagon 28"/>
              <p:cNvSpPr/>
              <p:nvPr/>
            </p:nvSpPr>
            <p:spPr>
              <a:xfrm>
                <a:off x="6502400" y="1143000"/>
                <a:ext cx="708025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7446963" y="838200"/>
                <a:ext cx="706437" cy="6096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1" name="Straight Connector 30"/>
              <p:cNvCxnSpPr>
                <a:stCxn id="27" idx="1"/>
                <a:endCxn id="29" idx="2"/>
              </p:cNvCxnSpPr>
              <p:nvPr/>
            </p:nvCxnSpPr>
            <p:spPr>
              <a:xfrm flipV="1">
                <a:off x="6269038" y="1447800"/>
                <a:ext cx="231775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9" idx="1"/>
                <a:endCxn id="30" idx="2"/>
              </p:cNvCxnSpPr>
              <p:nvPr/>
            </p:nvCxnSpPr>
            <p:spPr>
              <a:xfrm flipV="1">
                <a:off x="7210425" y="1143000"/>
                <a:ext cx="236538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3" idx="1"/>
                <a:endCxn id="26" idx="2"/>
              </p:cNvCxnSpPr>
              <p:nvPr/>
            </p:nvCxnSpPr>
            <p:spPr>
              <a:xfrm flipV="1">
                <a:off x="4351338" y="1447800"/>
                <a:ext cx="263525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Hexagon 34"/>
            <p:cNvSpPr/>
            <p:nvPr/>
          </p:nvSpPr>
          <p:spPr>
            <a:xfrm>
              <a:off x="2362200" y="20574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3279775" y="2286000"/>
              <a:ext cx="708025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>
              <a:stCxn id="35" idx="1"/>
              <a:endCxn id="36" idx="2"/>
            </p:cNvCxnSpPr>
            <p:nvPr/>
          </p:nvCxnSpPr>
          <p:spPr>
            <a:xfrm>
              <a:off x="3071813" y="2362200"/>
              <a:ext cx="2063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" idx="2"/>
              <a:endCxn id="35" idx="3"/>
            </p:cNvCxnSpPr>
            <p:nvPr/>
          </p:nvCxnSpPr>
          <p:spPr>
            <a:xfrm rot="16200000" flipH="1">
              <a:off x="2298700" y="1841500"/>
              <a:ext cx="228600" cy="203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Hexagon 53"/>
            <p:cNvSpPr/>
            <p:nvPr/>
          </p:nvSpPr>
          <p:spPr>
            <a:xfrm>
              <a:off x="4775200" y="1905000"/>
              <a:ext cx="708025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>
              <a:off x="5694363" y="21336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>
              <a:stCxn id="54" idx="1"/>
              <a:endCxn id="55" idx="2"/>
            </p:cNvCxnSpPr>
            <p:nvPr/>
          </p:nvCxnSpPr>
          <p:spPr>
            <a:xfrm>
              <a:off x="5484813" y="2209800"/>
              <a:ext cx="206375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2"/>
              <a:endCxn id="54" idx="3"/>
            </p:cNvCxnSpPr>
            <p:nvPr/>
          </p:nvCxnSpPr>
          <p:spPr>
            <a:xfrm rot="16200000" flipH="1">
              <a:off x="4695825" y="1673225"/>
              <a:ext cx="304800" cy="1587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Hexagon 58"/>
            <p:cNvSpPr/>
            <p:nvPr/>
          </p:nvSpPr>
          <p:spPr>
            <a:xfrm>
              <a:off x="5846763" y="30480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>
              <a:off x="6761163" y="32766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1" name="Straight Connector 60"/>
            <p:cNvCxnSpPr>
              <a:stCxn id="59" idx="1"/>
            </p:cNvCxnSpPr>
            <p:nvPr/>
          </p:nvCxnSpPr>
          <p:spPr>
            <a:xfrm>
              <a:off x="6553200" y="3352800"/>
              <a:ext cx="188913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59" idx="3"/>
            </p:cNvCxnSpPr>
            <p:nvPr/>
          </p:nvCxnSpPr>
          <p:spPr>
            <a:xfrm rot="16200000" flipH="1">
              <a:off x="5772151" y="2820987"/>
              <a:ext cx="304800" cy="149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Hexagon 64"/>
            <p:cNvSpPr/>
            <p:nvPr/>
          </p:nvSpPr>
          <p:spPr>
            <a:xfrm>
              <a:off x="5486400" y="3810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>
              <a:off x="6380163" y="762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7" name="Straight Connector 66"/>
            <p:cNvCxnSpPr>
              <a:stCxn id="65" idx="1"/>
              <a:endCxn id="66" idx="2"/>
            </p:cNvCxnSpPr>
            <p:nvPr/>
          </p:nvCxnSpPr>
          <p:spPr>
            <a:xfrm flipV="1">
              <a:off x="6192838" y="381000"/>
              <a:ext cx="187325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6" idx="3"/>
              <a:endCxn id="65" idx="2"/>
            </p:cNvCxnSpPr>
            <p:nvPr/>
          </p:nvCxnSpPr>
          <p:spPr>
            <a:xfrm rot="5400000" flipH="1" flipV="1">
              <a:off x="5176044" y="680244"/>
              <a:ext cx="304800" cy="3159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exagon 73"/>
            <p:cNvSpPr/>
            <p:nvPr/>
          </p:nvSpPr>
          <p:spPr>
            <a:xfrm>
              <a:off x="7010400" y="19050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Hexagon 74"/>
            <p:cNvSpPr/>
            <p:nvPr/>
          </p:nvSpPr>
          <p:spPr>
            <a:xfrm>
              <a:off x="7924800" y="2133600"/>
              <a:ext cx="706438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6" name="Straight Connector 75"/>
            <p:cNvCxnSpPr>
              <a:stCxn id="74" idx="1"/>
              <a:endCxn id="75" idx="2"/>
            </p:cNvCxnSpPr>
            <p:nvPr/>
          </p:nvCxnSpPr>
          <p:spPr>
            <a:xfrm>
              <a:off x="7716838" y="2209800"/>
              <a:ext cx="207962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29" idx="2"/>
              <a:endCxn id="74" idx="3"/>
            </p:cNvCxnSpPr>
            <p:nvPr/>
          </p:nvCxnSpPr>
          <p:spPr>
            <a:xfrm rot="16200000" flipH="1">
              <a:off x="6958013" y="1700212"/>
              <a:ext cx="304800" cy="1047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Hexagon 79"/>
            <p:cNvSpPr/>
            <p:nvPr/>
          </p:nvSpPr>
          <p:spPr>
            <a:xfrm>
              <a:off x="8437563" y="381000"/>
              <a:ext cx="706437" cy="6096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1" name="Straight Connector 80"/>
            <p:cNvCxnSpPr>
              <a:stCxn id="30" idx="1"/>
              <a:endCxn id="80" idx="2"/>
            </p:cNvCxnSpPr>
            <p:nvPr/>
          </p:nvCxnSpPr>
          <p:spPr>
            <a:xfrm flipV="1">
              <a:off x="8153400" y="685800"/>
              <a:ext cx="284163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9"/>
            </a:pPr>
            <a:r>
              <a:rPr lang="en-US" smtClean="0"/>
              <a:t>List the different types of sugars and their food sources:</a:t>
            </a:r>
          </a:p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52600"/>
          <a:ext cx="8915400" cy="4876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  <a:gridCol w="2971800"/>
                <a:gridCol w="2971800"/>
              </a:tblGrid>
              <a:tr h="7107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SUGAR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OTHER NAME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FOOD SOURCES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endParaRPr lang="en-US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endParaRPr lang="en-US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endParaRPr lang="en-US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83321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81000" y="2428875"/>
            <a:ext cx="8610600" cy="923925"/>
            <a:chOff x="381000" y="2429470"/>
            <a:chExt cx="8610600" cy="923330"/>
          </a:xfrm>
        </p:grpSpPr>
        <p:sp>
          <p:nvSpPr>
            <p:cNvPr id="5" name="Rectangle 4"/>
            <p:cNvSpPr/>
            <p:nvPr/>
          </p:nvSpPr>
          <p:spPr>
            <a:xfrm>
              <a:off x="381000" y="2429470"/>
              <a:ext cx="25146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Glucose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6600" y="2590800"/>
              <a:ext cx="27432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“Blood Sugar”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438400"/>
              <a:ext cx="2743200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Fruit, Veggies, Grains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81000" y="3190875"/>
            <a:ext cx="8610600" cy="947738"/>
            <a:chOff x="381000" y="3191470"/>
            <a:chExt cx="8610600" cy="946904"/>
          </a:xfrm>
        </p:grpSpPr>
        <p:sp>
          <p:nvSpPr>
            <p:cNvPr id="6" name="Rectangle 5"/>
            <p:cNvSpPr/>
            <p:nvPr/>
          </p:nvSpPr>
          <p:spPr>
            <a:xfrm>
              <a:off x="381000" y="3191470"/>
              <a:ext cx="25146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Sucrose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3377625"/>
              <a:ext cx="27432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“Table Sugar”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8400" y="3276600"/>
              <a:ext cx="2743200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Table Sugar,    Sugar Cane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04800" y="4114800"/>
            <a:ext cx="8686800" cy="923925"/>
            <a:chOff x="304800" y="4114800"/>
            <a:chExt cx="8686800" cy="923330"/>
          </a:xfrm>
        </p:grpSpPr>
        <p:sp>
          <p:nvSpPr>
            <p:cNvPr id="7" name="Rectangle 6"/>
            <p:cNvSpPr/>
            <p:nvPr/>
          </p:nvSpPr>
          <p:spPr>
            <a:xfrm>
              <a:off x="304800" y="4114800"/>
              <a:ext cx="26670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Fructose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6600" y="4292025"/>
              <a:ext cx="27432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“Fruit Sugar”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48400" y="4323546"/>
              <a:ext cx="2743200" cy="4770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Fruit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04800" y="4943475"/>
            <a:ext cx="8686800" cy="923925"/>
            <a:chOff x="304800" y="4944070"/>
            <a:chExt cx="8686800" cy="923330"/>
          </a:xfrm>
        </p:grpSpPr>
        <p:sp>
          <p:nvSpPr>
            <p:cNvPr id="8" name="Rectangle 7"/>
            <p:cNvSpPr/>
            <p:nvPr/>
          </p:nvSpPr>
          <p:spPr>
            <a:xfrm>
              <a:off x="304800" y="4944070"/>
              <a:ext cx="26670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Maltose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76600" y="5054025"/>
              <a:ext cx="27432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“Malt Sugar”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5161746"/>
              <a:ext cx="2743200" cy="4770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Grains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04800" y="5781675"/>
            <a:ext cx="8686800" cy="923925"/>
            <a:chOff x="304800" y="5782270"/>
            <a:chExt cx="8686800" cy="923330"/>
          </a:xfrm>
        </p:grpSpPr>
        <p:sp>
          <p:nvSpPr>
            <p:cNvPr id="9" name="Rectangle 8"/>
            <p:cNvSpPr/>
            <p:nvPr/>
          </p:nvSpPr>
          <p:spPr>
            <a:xfrm>
              <a:off x="304800" y="5782270"/>
              <a:ext cx="26670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Lactose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6600" y="5892225"/>
              <a:ext cx="27432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“Milk Sugar”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8400" y="5999946"/>
              <a:ext cx="2743200" cy="4770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Milk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u="sng" smtClean="0"/>
              <a:t>Fiber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The average American does not get enough </a:t>
            </a:r>
            <a:r>
              <a:rPr lang="en-US" b="1" u="sng" smtClean="0"/>
              <a:t>FIBER</a:t>
            </a:r>
            <a:r>
              <a:rPr lang="en-US" smtClean="0"/>
              <a:t> in their diets.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The National Cancer Institute recommends that the average person gets </a:t>
            </a:r>
            <a:r>
              <a:rPr lang="en-US" b="1" u="sng" smtClean="0"/>
              <a:t>20-35 GRAMS </a:t>
            </a:r>
            <a:r>
              <a:rPr lang="en-US" smtClean="0"/>
              <a:t>of fiber every day. 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Two other common names for fiber are:  </a:t>
            </a:r>
            <a:r>
              <a:rPr lang="en-US" b="1" u="sng" smtClean="0"/>
              <a:t>ROUGHAGE</a:t>
            </a:r>
            <a:r>
              <a:rPr lang="en-US" smtClean="0"/>
              <a:t> or </a:t>
            </a:r>
            <a:r>
              <a:rPr lang="en-US" b="1" u="sng" smtClean="0"/>
              <a:t>CELLULOSE.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4"/>
            </a:pPr>
            <a:r>
              <a:rPr lang="en-US" dirty="0" smtClean="0"/>
              <a:t>Fiber is important because it attracts </a:t>
            </a:r>
            <a:r>
              <a:rPr lang="en-US" b="1" u="sng" dirty="0" smtClean="0"/>
              <a:t>WATER </a:t>
            </a:r>
            <a:r>
              <a:rPr lang="en-US" dirty="0" smtClean="0"/>
              <a:t>to the </a:t>
            </a:r>
            <a:r>
              <a:rPr lang="en-US" b="1" u="sng" dirty="0" smtClean="0"/>
              <a:t>INTESTINES</a:t>
            </a:r>
            <a:r>
              <a:rPr lang="en-US" dirty="0" smtClean="0"/>
              <a:t> and helps move food through our systems faster.  You have to have water along with fiber or it is not as effective.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dirty="0" smtClean="0"/>
          </a:p>
          <a:p>
            <a:pPr marL="514350" indent="-514350" eaLnBrk="1" hangingPunct="1">
              <a:buFont typeface="Arial" charset="0"/>
              <a:buNone/>
            </a:pPr>
            <a:r>
              <a:rPr lang="en-US" dirty="0" smtClean="0"/>
              <a:t>5.  Benefits of fiber include a lowered risk of </a:t>
            </a:r>
            <a:r>
              <a:rPr lang="en-US" b="1" u="sng" dirty="0" smtClean="0"/>
              <a:t>DIVERTICULITUS</a:t>
            </a:r>
            <a:r>
              <a:rPr lang="en-US" dirty="0" smtClean="0"/>
              <a:t>, hemorrhoids </a:t>
            </a:r>
            <a:r>
              <a:rPr lang="en-US" smtClean="0"/>
              <a:t>and colon or rectal cancer.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smtClean="0"/>
              <a:t>6.  List the two types of fiber and the main functions they perform: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71601"/>
          <a:ext cx="8839200" cy="3809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9600"/>
                <a:gridCol w="4419600"/>
              </a:tblGrid>
              <a:tr h="1139127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Type of Fiber</a:t>
                      </a:r>
                      <a:endParaRPr lang="en-US" sz="3200" b="1" u="sng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Function</a:t>
                      </a:r>
                      <a:endParaRPr lang="en-US" sz="3200" b="1" u="sng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3543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3543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81000" y="2590800"/>
            <a:ext cx="8610600" cy="1077913"/>
            <a:chOff x="304800" y="2971800"/>
            <a:chExt cx="8610600" cy="1077218"/>
          </a:xfrm>
        </p:grpSpPr>
        <p:sp>
          <p:nvSpPr>
            <p:cNvPr id="5" name="Rectangle 4"/>
            <p:cNvSpPr/>
            <p:nvPr/>
          </p:nvSpPr>
          <p:spPr>
            <a:xfrm>
              <a:off x="304800" y="3115270"/>
              <a:ext cx="41148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A.  Soluble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2971800"/>
              <a:ext cx="4267200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Shown to lower total blood cholesterol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04800" y="3886200"/>
            <a:ext cx="8763000" cy="1230313"/>
            <a:chOff x="228600" y="4267200"/>
            <a:chExt cx="8763000" cy="1231106"/>
          </a:xfrm>
        </p:grpSpPr>
        <p:sp>
          <p:nvSpPr>
            <p:cNvPr id="6" name="Rectangle 5"/>
            <p:cNvSpPr/>
            <p:nvPr/>
          </p:nvSpPr>
          <p:spPr>
            <a:xfrm>
              <a:off x="228600" y="4267200"/>
              <a:ext cx="4038600" cy="12311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914400" indent="-914400" algn="ctr" fontAlgn="auto">
                <a:spcBef>
                  <a:spcPts val="0"/>
                </a:spcBef>
                <a:spcAft>
                  <a:spcPts val="0"/>
                </a:spcAft>
                <a:buFontTx/>
                <a:buAutoNum type="alphaUcPeriod" startAt="2"/>
                <a:defRPr/>
              </a:pPr>
              <a:r>
                <a:rPr 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Insoluble</a:t>
              </a:r>
            </a:p>
            <a:p>
              <a:pPr marL="914400" indent="-9144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*Will NOT digest or dissolve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8200" y="4292025"/>
              <a:ext cx="4343400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Helps move food through the body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5562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7.  </a:t>
            </a:r>
            <a:r>
              <a:rPr lang="en-US" sz="3200" b="1" u="sng">
                <a:latin typeface="Calibri" pitchFamily="34" charset="0"/>
              </a:rPr>
              <a:t>Cellulose</a:t>
            </a:r>
            <a:r>
              <a:rPr lang="en-US" sz="3200">
                <a:latin typeface="Calibri" pitchFamily="34" charset="0"/>
              </a:rPr>
              <a:t> is insoluble, or </a:t>
            </a:r>
            <a:r>
              <a:rPr lang="en-US" sz="3200" b="1" u="sng">
                <a:latin typeface="Calibri" pitchFamily="34" charset="0"/>
              </a:rPr>
              <a:t>non-digestible</a:t>
            </a:r>
            <a:r>
              <a:rPr lang="en-US" sz="3200">
                <a:latin typeface="Calibri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1422</Words>
  <Application>Microsoft Office PowerPoint</Application>
  <PresentationFormat>On-screen Show (4:3)</PresentationFormat>
  <Paragraphs>254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Carbohydrates</vt:lpstr>
      <vt:lpstr>Carbohydrates</vt:lpstr>
      <vt:lpstr>PowerPoint Presentation</vt:lpstr>
      <vt:lpstr>PowerPoint Presentation</vt:lpstr>
      <vt:lpstr>PowerPoint Presentation</vt:lpstr>
      <vt:lpstr>PowerPoint Presentation</vt:lpstr>
      <vt:lpstr>Fiber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Yeast Breads</vt:lpstr>
      <vt:lpstr>PowerPoint Presentation</vt:lpstr>
      <vt:lpstr>PowerPoint Presentation</vt:lpstr>
      <vt:lpstr>7.  What are some common acids added to foods to help produce leavening? (List at least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Muffin Method of Mixing</vt:lpstr>
      <vt:lpstr>The Perfect Muffin:</vt:lpstr>
      <vt:lpstr>The Under-Mixed Muffin:</vt:lpstr>
      <vt:lpstr>The Over-Mixed Muffin:</vt:lpstr>
      <vt:lpstr>Biscuit Method of Mixing:</vt:lpstr>
      <vt:lpstr>What does a perfect biscuit look like?</vt:lpstr>
      <vt:lpstr>Two of the most important steps in making biscuits are: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lschiers</dc:creator>
  <cp:lastModifiedBy>Laura Schiers</cp:lastModifiedBy>
  <cp:revision>104</cp:revision>
  <dcterms:created xsi:type="dcterms:W3CDTF">2008-03-27T14:16:25Z</dcterms:created>
  <dcterms:modified xsi:type="dcterms:W3CDTF">2014-07-07T22:52:43Z</dcterms:modified>
</cp:coreProperties>
</file>