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FE9C7E-76A5-428B-8C08-ED1DC0D1753B}" type="datetimeFigureOut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D3FD85-330C-43DD-8561-333FAFC03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182880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Imagination, Reading  &amp; Music</a:t>
            </a:r>
            <a:endParaRPr lang="en-US" sz="7000" dirty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514600"/>
            <a:ext cx="3295650" cy="32956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Fosters </a:t>
            </a:r>
            <a:r>
              <a:rPr lang="en-US" b="1" u="sng" dirty="0" smtClean="0"/>
              <a:t>Creativity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Promotes </a:t>
            </a:r>
            <a:r>
              <a:rPr lang="en-US" b="1" u="sng" dirty="0" smtClean="0"/>
              <a:t>Problem-Solving</a:t>
            </a:r>
            <a:r>
              <a:rPr lang="en-US" dirty="0" smtClean="0"/>
              <a:t> Skills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Helps Children Become Critical </a:t>
            </a:r>
            <a:r>
              <a:rPr lang="en-US" b="1" u="sng" dirty="0" smtClean="0"/>
              <a:t>Thinkers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Helps Children Practice and Apply </a:t>
            </a:r>
            <a:r>
              <a:rPr lang="en-US" b="1" u="sng" dirty="0" smtClean="0"/>
              <a:t>Life-Skills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Helps Promote New </a:t>
            </a:r>
            <a:r>
              <a:rPr lang="en-US" b="1" u="sng" dirty="0" smtClean="0"/>
              <a:t>Vocabulary</a:t>
            </a:r>
            <a:r>
              <a:rPr lang="en-US" dirty="0" smtClean="0"/>
              <a:t> and Retention (Story Telling)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Music Increases Information </a:t>
            </a:r>
            <a:r>
              <a:rPr lang="en-US" b="1" u="sng" dirty="0" smtClean="0"/>
              <a:t>Retention</a:t>
            </a:r>
            <a:r>
              <a:rPr lang="en-US" dirty="0" smtClean="0"/>
              <a:t> (Memory!)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The Hokey Pokey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24000"/>
            <a:ext cx="8991600" cy="2514600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1: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put your </a:t>
            </a:r>
            <a:r>
              <a:rPr lang="en-US" sz="4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RIGHT HAND 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put your RIGHT HAND out,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put your RIGHT HAND in and you shake it all about,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do the hokey pokey and you turn yourself around,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That’s what it’s all about!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267200"/>
            <a:ext cx="8991600" cy="2514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</a:t>
            </a:r>
            <a:r>
              <a:rPr lang="en-US" sz="3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n-US" sz="3000" b="1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LEFT HAND		    </a:t>
            </a:r>
            <a:r>
              <a:rPr lang="en-US" sz="3000" b="1" u="sng" dirty="0" smtClean="0">
                <a:solidFill>
                  <a:schemeClr val="tx2"/>
                </a:solidFill>
              </a:rPr>
              <a:t>Verse 7:</a:t>
            </a:r>
            <a:r>
              <a:rPr lang="en-US" sz="3000" b="1" dirty="0" smtClean="0">
                <a:solidFill>
                  <a:schemeClr val="tx2"/>
                </a:solidFill>
              </a:rPr>
              <a:t> RIGHT HIP</a:t>
            </a:r>
            <a:endParaRPr kumimoji="0" lang="en-US" sz="3000" b="1" i="0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3000" b="1" u="sng" dirty="0" smtClean="0">
                <a:solidFill>
                  <a:schemeClr val="tx2"/>
                </a:solidFill>
              </a:rPr>
              <a:t>Verse 3:</a:t>
            </a:r>
            <a:r>
              <a:rPr lang="en-US" sz="3000" b="1" dirty="0" smtClean="0">
                <a:solidFill>
                  <a:schemeClr val="tx2"/>
                </a:solidFill>
              </a:rPr>
              <a:t> RIGHT FOOT		    </a:t>
            </a:r>
            <a:r>
              <a:rPr lang="en-US" sz="3000" b="1" u="sng" dirty="0" smtClean="0">
                <a:solidFill>
                  <a:schemeClr val="tx2"/>
                </a:solidFill>
              </a:rPr>
              <a:t>Verse 8:</a:t>
            </a:r>
            <a:r>
              <a:rPr lang="en-US" sz="3000" b="1" dirty="0" smtClean="0">
                <a:solidFill>
                  <a:schemeClr val="tx2"/>
                </a:solidFill>
              </a:rPr>
              <a:t> LEFT HIP</a:t>
            </a:r>
          </a:p>
          <a:p>
            <a:pPr>
              <a:spcBef>
                <a:spcPct val="0"/>
              </a:spcBef>
            </a:pPr>
            <a:r>
              <a:rPr lang="en-US" sz="3000" b="1" u="sng" dirty="0" smtClean="0">
                <a:solidFill>
                  <a:schemeClr val="tx2"/>
                </a:solidFill>
              </a:rPr>
              <a:t>Verse 4:</a:t>
            </a:r>
            <a:r>
              <a:rPr lang="en-US" sz="3000" b="1" dirty="0" smtClean="0">
                <a:solidFill>
                  <a:schemeClr val="tx2"/>
                </a:solidFill>
              </a:rPr>
              <a:t> LEFT FOOT		    </a:t>
            </a:r>
            <a:r>
              <a:rPr lang="en-US" sz="3000" b="1" u="sng" dirty="0" smtClean="0">
                <a:solidFill>
                  <a:schemeClr val="tx2"/>
                </a:solidFill>
              </a:rPr>
              <a:t>Verse 9:</a:t>
            </a:r>
            <a:r>
              <a:rPr lang="en-US" sz="3000" b="1" dirty="0" smtClean="0">
                <a:solidFill>
                  <a:schemeClr val="tx2"/>
                </a:solidFill>
              </a:rPr>
              <a:t> HEAD</a:t>
            </a:r>
          </a:p>
          <a:p>
            <a:pPr lvl="0">
              <a:spcBef>
                <a:spcPct val="0"/>
              </a:spcBef>
            </a:pPr>
            <a:r>
              <a:rPr lang="en-US" sz="3000" b="1" u="sng" dirty="0" smtClean="0">
                <a:solidFill>
                  <a:schemeClr val="tx2"/>
                </a:solidFill>
              </a:rPr>
              <a:t>Verse 5:</a:t>
            </a:r>
            <a:r>
              <a:rPr lang="en-US" sz="3000" b="1" dirty="0" smtClean="0">
                <a:solidFill>
                  <a:schemeClr val="tx2"/>
                </a:solidFill>
              </a:rPr>
              <a:t> RIGHT SHOULDER	    </a:t>
            </a:r>
            <a:r>
              <a:rPr lang="en-US" sz="3000" b="1" u="sng" dirty="0" smtClean="0">
                <a:solidFill>
                  <a:schemeClr val="tx2"/>
                </a:solidFill>
              </a:rPr>
              <a:t>Verse 10:</a:t>
            </a:r>
            <a:r>
              <a:rPr lang="en-US" sz="3000" b="1" dirty="0" smtClean="0">
                <a:solidFill>
                  <a:schemeClr val="tx2"/>
                </a:solidFill>
              </a:rPr>
              <a:t> WHOLE SELF</a:t>
            </a:r>
          </a:p>
          <a:p>
            <a:pPr lvl="0">
              <a:spcBef>
                <a:spcPct val="0"/>
              </a:spcBef>
            </a:pPr>
            <a:r>
              <a:rPr lang="en-US" sz="3000" b="1" u="sng" dirty="0" smtClean="0">
                <a:solidFill>
                  <a:schemeClr val="tx2"/>
                </a:solidFill>
              </a:rPr>
              <a:t>Verse 6:</a:t>
            </a:r>
            <a:r>
              <a:rPr lang="en-US" sz="3000" b="1" dirty="0" smtClean="0">
                <a:solidFill>
                  <a:schemeClr val="tx2"/>
                </a:solidFill>
              </a:rPr>
              <a:t> LEFT SHOULDER</a:t>
            </a:r>
          </a:p>
          <a:p>
            <a:pPr lvl="0">
              <a:spcBef>
                <a:spcPct val="0"/>
              </a:spcBef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Baby Bumblebee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676400"/>
            <a:ext cx="9144000" cy="2971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I’m bringing home a baby bumblebee,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Won’t my mommy be so proud of me?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I’m bringing home a baby bumblebee,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OUCH!  It stung me!</a:t>
            </a:r>
            <a:endParaRPr lang="en-US" sz="4400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Once An Austrian Went Yodeling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24000"/>
            <a:ext cx="9144000" cy="2971800"/>
          </a:xfrm>
          <a:prstGeom prst="rect">
            <a:avLst/>
          </a:prstGeom>
        </p:spPr>
        <p:txBody>
          <a:bodyPr vert="horz" anchor="ctr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1: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Once an Austrian went yodeling on a mountain so high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he met with an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AVALANCHE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interrupting his cry.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CHORUS:</a:t>
            </a:r>
          </a:p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Ho-le-ah…	</a:t>
            </a:r>
          </a:p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</a:p>
          <a:p>
            <a:pPr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Ho-le-rah-hi-hi-ah			5.  </a:t>
            </a:r>
            <a:r>
              <a:rPr lang="en-US" sz="4400" dirty="0" smtClean="0">
                <a:solidFill>
                  <a:schemeClr val="tx2"/>
                </a:solidFill>
              </a:rPr>
              <a:t>Ho-le-rah-hi-hi-ah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 Ho-le-rah Cuck-oo (RUMBLE, RUMBLE)</a:t>
            </a:r>
            <a:r>
              <a:rPr lang="en-US" sz="4400" dirty="0" smtClean="0">
                <a:solidFill>
                  <a:schemeClr val="tx2"/>
                </a:solidFill>
              </a:rPr>
              <a:t> 	6.  Ho-le-rah </a:t>
            </a:r>
            <a:r>
              <a:rPr lang="en-US" sz="4400" dirty="0" err="1" smtClean="0">
                <a:solidFill>
                  <a:schemeClr val="tx2"/>
                </a:solidFill>
              </a:rPr>
              <a:t>Cuck-oo</a:t>
            </a:r>
            <a:r>
              <a:rPr lang="en-US" sz="4400" dirty="0" smtClean="0">
                <a:solidFill>
                  <a:schemeClr val="tx2"/>
                </a:solidFill>
              </a:rPr>
              <a:t> (RUMBLE, RUMBLE)</a:t>
            </a:r>
          </a:p>
          <a:p>
            <a:pPr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3.  Ho-le-rah-hi-hi-ah			7.  Ho-le-rah-hi-hi-ah-oh.</a:t>
            </a:r>
          </a:p>
          <a:p>
            <a:pPr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4.  Ho-le-rah Cuck-oo (RUMBLE, RUMBLE)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419600"/>
            <a:ext cx="9144000" cy="24384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REPEAT</a:t>
            </a:r>
            <a:r>
              <a:rPr kumimoji="0" lang="en-US" sz="30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CHORUS:</a:t>
            </a: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</a:t>
            </a:r>
            <a:r>
              <a:rPr lang="en-US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n-US" sz="2800" b="1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en-US" sz="2800" b="1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kier                (SWOOSH, RUMBLE, RUMBLE)</a:t>
            </a:r>
          </a:p>
          <a:p>
            <a:pPr lvl="0">
              <a:spcBef>
                <a:spcPct val="0"/>
              </a:spcBef>
            </a:pPr>
            <a:r>
              <a:rPr lang="en-US" sz="2800" b="1" u="sng" dirty="0" smtClean="0">
                <a:solidFill>
                  <a:schemeClr val="tx2"/>
                </a:solidFill>
              </a:rPr>
              <a:t>Verse 3:</a:t>
            </a:r>
            <a:r>
              <a:rPr lang="en-US" sz="2800" b="1" dirty="0" smtClean="0">
                <a:solidFill>
                  <a:schemeClr val="tx2"/>
                </a:solidFill>
              </a:rPr>
              <a:t>  St. Bernard       (ARF, ARF, SWOOSH, RUMBLE, RUMBLE)    </a:t>
            </a:r>
          </a:p>
          <a:p>
            <a:pPr>
              <a:spcBef>
                <a:spcPct val="0"/>
              </a:spcBef>
            </a:pPr>
            <a:r>
              <a:rPr lang="en-US" sz="2800" b="1" u="sng" dirty="0" smtClean="0">
                <a:solidFill>
                  <a:schemeClr val="tx2"/>
                </a:solidFill>
              </a:rPr>
              <a:t>Verse 4:</a:t>
            </a:r>
            <a:r>
              <a:rPr lang="en-US" sz="2800" b="1" dirty="0" smtClean="0">
                <a:solidFill>
                  <a:schemeClr val="tx2"/>
                </a:solidFill>
              </a:rPr>
              <a:t>  Grizzly Bear    (GRR, ARF, ARF, SWOOSH, RUMBLE, RUMBLE)   </a:t>
            </a:r>
          </a:p>
          <a:p>
            <a:pPr lvl="0">
              <a:spcBef>
                <a:spcPct val="0"/>
              </a:spcBef>
            </a:pPr>
            <a:r>
              <a:rPr lang="en-US" sz="2800" b="1" u="sng" dirty="0" smtClean="0">
                <a:solidFill>
                  <a:schemeClr val="tx2"/>
                </a:solidFill>
              </a:rPr>
              <a:t>Verse 5:</a:t>
            </a:r>
            <a:r>
              <a:rPr lang="en-US" sz="2800" b="1" dirty="0" smtClean="0">
                <a:solidFill>
                  <a:schemeClr val="tx2"/>
                </a:solidFill>
              </a:rPr>
              <a:t>  Milking Maid   (TSS, TSS, GRR, ARF, ARF, SWOOSH, RUMBLE, 				     RUMBLE	    </a:t>
            </a:r>
          </a:p>
          <a:p>
            <a:pPr lvl="0">
              <a:spcBef>
                <a:spcPct val="0"/>
              </a:spcBef>
            </a:pPr>
            <a:r>
              <a:rPr lang="en-US" sz="2800" b="1" u="sng" dirty="0" smtClean="0">
                <a:solidFill>
                  <a:schemeClr val="tx2"/>
                </a:solidFill>
              </a:rPr>
              <a:t>Verse 6:</a:t>
            </a:r>
            <a:r>
              <a:rPr lang="en-US" sz="2800" b="1" dirty="0" smtClean="0">
                <a:solidFill>
                  <a:schemeClr val="tx2"/>
                </a:solidFill>
              </a:rPr>
              <a:t>  Pretty Girl        (SMACK, SMACK, TSS, TSS, GRR, ARF, ARF, 				     SWOOSH, RUMBLE, RUMBLE)</a:t>
            </a:r>
          </a:p>
          <a:p>
            <a:pPr lvl="0">
              <a:spcBef>
                <a:spcPct val="0"/>
              </a:spcBef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</p:spPr>
        <p:txBody>
          <a:bodyPr/>
          <a:lstStyle/>
          <a:p>
            <a:r>
              <a:rPr lang="en-US" b="1" dirty="0" smtClean="0"/>
              <a:t>The Ants Go Marching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24000"/>
            <a:ext cx="8991600" cy="3276600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1: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ants go marching 1 by 1, Hurrah, Hurrah!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ants go marching 1 by 1, Hurrah, Hurrah!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ants go marching 1 by 1,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44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 little one stops to </a:t>
            </a:r>
            <a:r>
              <a:rPr lang="en-US" sz="4400" i="1" u="sng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suck his thumb</a:t>
            </a:r>
            <a:r>
              <a:rPr lang="en-US" sz="44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they all go marching down, to the ground,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get out, of the rain,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Boom! Boom! Boom!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029200"/>
            <a:ext cx="9144000" cy="19812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kumimoji="0" lang="en-US" sz="2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Verse </a:t>
            </a:r>
            <a:r>
              <a:rPr lang="en-US" sz="25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2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n-US" sz="2500" b="1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by 2-tie his shoe        </a:t>
            </a:r>
            <a:r>
              <a:rPr lang="en-US" sz="2500" b="1" u="sng" dirty="0" smtClean="0">
                <a:solidFill>
                  <a:schemeClr val="tx2"/>
                </a:solidFill>
              </a:rPr>
              <a:t>Verse 7:</a:t>
            </a:r>
            <a:r>
              <a:rPr lang="en-US" sz="2500" b="1" dirty="0" smtClean="0">
                <a:solidFill>
                  <a:schemeClr val="tx2"/>
                </a:solidFill>
              </a:rPr>
              <a:t> 7  by 7-pray to heaven</a:t>
            </a:r>
            <a:endParaRPr kumimoji="0" lang="en-US" sz="2500" b="1" i="0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500" b="1" u="sng" dirty="0" smtClean="0">
                <a:solidFill>
                  <a:schemeClr val="tx2"/>
                </a:solidFill>
              </a:rPr>
              <a:t>Verse 3:</a:t>
            </a:r>
            <a:r>
              <a:rPr lang="en-US" sz="2500" b="1" dirty="0" smtClean="0">
                <a:solidFill>
                  <a:schemeClr val="tx2"/>
                </a:solidFill>
              </a:rPr>
              <a:t> 3 by 3-climb a tree	       </a:t>
            </a:r>
            <a:r>
              <a:rPr lang="en-US" sz="2500" b="1" u="sng" dirty="0" smtClean="0">
                <a:solidFill>
                  <a:schemeClr val="tx2"/>
                </a:solidFill>
              </a:rPr>
              <a:t>Verse 8:</a:t>
            </a:r>
            <a:r>
              <a:rPr lang="en-US" sz="2500" b="1" dirty="0" smtClean="0">
                <a:solidFill>
                  <a:schemeClr val="tx2"/>
                </a:solidFill>
              </a:rPr>
              <a:t> 8 by 8-shut the gate</a:t>
            </a:r>
          </a:p>
          <a:p>
            <a:pPr>
              <a:spcBef>
                <a:spcPct val="0"/>
              </a:spcBef>
            </a:pPr>
            <a:r>
              <a:rPr lang="en-US" sz="2500" b="1" u="sng" dirty="0" smtClean="0">
                <a:solidFill>
                  <a:schemeClr val="tx2"/>
                </a:solidFill>
              </a:rPr>
              <a:t>Verse 4:</a:t>
            </a:r>
            <a:r>
              <a:rPr lang="en-US" sz="2500" b="1" dirty="0" smtClean="0">
                <a:solidFill>
                  <a:schemeClr val="tx2"/>
                </a:solidFill>
              </a:rPr>
              <a:t> 4 by 4-shut the door     </a:t>
            </a:r>
            <a:r>
              <a:rPr lang="en-US" sz="2500" b="1" u="sng" dirty="0" smtClean="0">
                <a:solidFill>
                  <a:schemeClr val="tx2"/>
                </a:solidFill>
              </a:rPr>
              <a:t>Verse 9:</a:t>
            </a:r>
            <a:r>
              <a:rPr lang="en-US" sz="2500" b="1" dirty="0" smtClean="0">
                <a:solidFill>
                  <a:schemeClr val="tx2"/>
                </a:solidFill>
              </a:rPr>
              <a:t> 9 by 9-check the time</a:t>
            </a:r>
          </a:p>
          <a:p>
            <a:pPr lvl="0">
              <a:spcBef>
                <a:spcPct val="0"/>
              </a:spcBef>
            </a:pPr>
            <a:r>
              <a:rPr lang="en-US" sz="2500" b="1" u="sng" dirty="0" smtClean="0">
                <a:solidFill>
                  <a:schemeClr val="tx2"/>
                </a:solidFill>
              </a:rPr>
              <a:t>Verse 5:</a:t>
            </a:r>
            <a:r>
              <a:rPr lang="en-US" sz="2500" b="1" dirty="0" smtClean="0">
                <a:solidFill>
                  <a:schemeClr val="tx2"/>
                </a:solidFill>
              </a:rPr>
              <a:t> 5 by 5-take a dive	       </a:t>
            </a:r>
            <a:r>
              <a:rPr lang="en-US" sz="2500" b="1" u="sng" dirty="0" smtClean="0">
                <a:solidFill>
                  <a:schemeClr val="tx2"/>
                </a:solidFill>
              </a:rPr>
              <a:t>Verse 10:</a:t>
            </a:r>
            <a:r>
              <a:rPr lang="en-US" sz="2500" b="1" dirty="0" smtClean="0">
                <a:solidFill>
                  <a:schemeClr val="tx2"/>
                </a:solidFill>
              </a:rPr>
              <a:t> 10 by 10-say “THE END!”</a:t>
            </a:r>
          </a:p>
          <a:p>
            <a:pPr lvl="0">
              <a:spcBef>
                <a:spcPct val="0"/>
              </a:spcBef>
            </a:pPr>
            <a:r>
              <a:rPr lang="en-US" sz="2500" b="1" u="sng" dirty="0" smtClean="0">
                <a:solidFill>
                  <a:schemeClr val="tx2"/>
                </a:solidFill>
              </a:rPr>
              <a:t>Verse 6:</a:t>
            </a:r>
            <a:r>
              <a:rPr lang="en-US" sz="2500" b="1" dirty="0" smtClean="0">
                <a:solidFill>
                  <a:schemeClr val="tx2"/>
                </a:solidFill>
              </a:rPr>
              <a:t> 6 by 6-pick up sticks</a:t>
            </a:r>
          </a:p>
          <a:p>
            <a:pPr lvl="0">
              <a:spcBef>
                <a:spcPct val="0"/>
              </a:spcBef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328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Imagination, Reading  &amp; Music</vt:lpstr>
      <vt:lpstr>Why Are They Important?</vt:lpstr>
      <vt:lpstr>The Hokey Pokey</vt:lpstr>
      <vt:lpstr>Baby Bumblebee</vt:lpstr>
      <vt:lpstr>Once An Austrian Went Yodeling</vt:lpstr>
      <vt:lpstr>The Ants Go Marching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Laura Schiers</cp:lastModifiedBy>
  <cp:revision>13</cp:revision>
  <dcterms:created xsi:type="dcterms:W3CDTF">2010-01-25T03:22:27Z</dcterms:created>
  <dcterms:modified xsi:type="dcterms:W3CDTF">2014-07-15T19:03:14Z</dcterms:modified>
</cp:coreProperties>
</file>