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2" r:id="rId2"/>
    <p:sldMasterId id="2147483876" r:id="rId3"/>
  </p:sldMasterIdLst>
  <p:notesMasterIdLst>
    <p:notesMasterId r:id="rId39"/>
  </p:notesMasterIdLst>
  <p:sldIdLst>
    <p:sldId id="273" r:id="rId4"/>
    <p:sldId id="274" r:id="rId5"/>
    <p:sldId id="275" r:id="rId6"/>
    <p:sldId id="276" r:id="rId7"/>
    <p:sldId id="277" r:id="rId8"/>
    <p:sldId id="309" r:id="rId9"/>
    <p:sldId id="451" r:id="rId10"/>
    <p:sldId id="452" r:id="rId11"/>
    <p:sldId id="453" r:id="rId12"/>
    <p:sldId id="454" r:id="rId13"/>
    <p:sldId id="321" r:id="rId14"/>
    <p:sldId id="323" r:id="rId15"/>
    <p:sldId id="337" r:id="rId16"/>
    <p:sldId id="322" r:id="rId17"/>
    <p:sldId id="324" r:id="rId18"/>
    <p:sldId id="325" r:id="rId19"/>
    <p:sldId id="326" r:id="rId20"/>
    <p:sldId id="327" r:id="rId21"/>
    <p:sldId id="328" r:id="rId22"/>
    <p:sldId id="434" r:id="rId23"/>
    <p:sldId id="450" r:id="rId24"/>
    <p:sldId id="435" r:id="rId25"/>
    <p:sldId id="436" r:id="rId26"/>
    <p:sldId id="437" r:id="rId27"/>
    <p:sldId id="438" r:id="rId28"/>
    <p:sldId id="439" r:id="rId29"/>
    <p:sldId id="441" r:id="rId30"/>
    <p:sldId id="442" r:id="rId31"/>
    <p:sldId id="447" r:id="rId32"/>
    <p:sldId id="443" r:id="rId33"/>
    <p:sldId id="448" r:id="rId34"/>
    <p:sldId id="444" r:id="rId35"/>
    <p:sldId id="446" r:id="rId36"/>
    <p:sldId id="449" r:id="rId37"/>
    <p:sldId id="44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6E"/>
    <a:srgbClr val="FF6699"/>
    <a:srgbClr val="000099"/>
    <a:srgbClr val="CCFF33"/>
    <a:srgbClr val="FF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90FB-CEC8-4DB6-893B-31682D89063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F6003-CA67-437B-BDCD-9F262D0F5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19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29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30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31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32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33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34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35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762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en-US" sz="7000" b="1" u="sng" dirty="0" smtClean="0">
                <a:latin typeface="Arial Narrow" pitchFamily="34" charset="0"/>
              </a:rPr>
              <a:t>Space</a:t>
            </a:r>
            <a:endParaRPr lang="en-US" sz="7000" b="1" u="sng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839200" cy="60960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/>
              <a:t>1.  </a:t>
            </a:r>
            <a:r>
              <a:rPr lang="en-US" b="1" u="sng" dirty="0" smtClean="0"/>
              <a:t>Space:</a:t>
            </a:r>
            <a:r>
              <a:rPr lang="en-US" b="1" dirty="0" smtClean="0"/>
              <a:t>  The </a:t>
            </a:r>
            <a:r>
              <a:rPr lang="en-US" b="1" dirty="0" smtClean="0"/>
              <a:t>area the designer has to work with.</a:t>
            </a:r>
            <a:endParaRPr lang="en-US" u="sng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895600"/>
          <a:ext cx="8534400" cy="1905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67200"/>
                <a:gridCol w="4267200"/>
              </a:tblGrid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Positive</a:t>
                      </a:r>
                      <a:r>
                        <a:rPr lang="en-US" sz="3000" b="1" u="sng" baseline="0" dirty="0" smtClean="0"/>
                        <a:t> Space</a:t>
                      </a:r>
                      <a:endParaRPr lang="en-US" sz="3000" b="1" u="sng" dirty="0" smtClean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u="sng" dirty="0" smtClean="0"/>
                        <a:t>Negative Space</a:t>
                      </a:r>
                      <a:endParaRPr lang="en-US" sz="3000" b="1" u="sng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Area Being Used</a:t>
                      </a:r>
                      <a:endParaRPr lang="en-US" sz="3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Area </a:t>
                      </a:r>
                      <a:r>
                        <a:rPr lang="en-US" sz="3000" b="1" u="sng" dirty="0" smtClean="0"/>
                        <a:t>NOT</a:t>
                      </a:r>
                      <a:r>
                        <a:rPr lang="en-US" sz="3000" b="1" baseline="0" dirty="0" smtClean="0"/>
                        <a:t> Being Used</a:t>
                      </a:r>
                      <a:endParaRPr lang="en-US" sz="3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2133600"/>
            <a:ext cx="6400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/>
              <a:t>The Two Types of Space Are:</a:t>
            </a:r>
            <a:endParaRPr lang="en-US" sz="3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5410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 smtClean="0">
                <a:ln>
                  <a:solidFill>
                    <a:schemeClr val="bg1"/>
                  </a:solidFill>
                </a:ln>
              </a:rPr>
              <a:t>Which type of Space is more important?.....  </a:t>
            </a:r>
            <a:endParaRPr lang="en-US" sz="4000" b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ove the use of positive and negative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7730"/>
            <a:ext cx="4800600" cy="65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C:\Users\lschiers\Desktop\Interior Pictures\mp5condos03.jpg"/>
          <p:cNvPicPr>
            <a:picLocks noChangeAspect="1" noChangeArrowheads="1"/>
          </p:cNvPicPr>
          <p:nvPr/>
        </p:nvPicPr>
        <p:blipFill>
          <a:blip r:embed="rId3"/>
          <a:srcRect b="11111"/>
          <a:stretch>
            <a:fillRect/>
          </a:stretch>
        </p:blipFill>
        <p:spPr bwMode="auto">
          <a:xfrm>
            <a:off x="323022" y="533400"/>
            <a:ext cx="8497957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247005"/>
            <a:ext cx="6172200" cy="636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b="3750"/>
          <a:stretch>
            <a:fillRect/>
          </a:stretch>
        </p:blipFill>
        <p:spPr bwMode="auto">
          <a:xfrm>
            <a:off x="514598" y="304800"/>
            <a:ext cx="811480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lschiers\Desktop\Interior Pictures\Karlsruh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180244"/>
            <a:ext cx="5908675" cy="649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1" y="323850"/>
            <a:ext cx="8280399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1" y="409576"/>
            <a:ext cx="8051798" cy="60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336974"/>
            <a:ext cx="6324600" cy="618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7089" y="190500"/>
            <a:ext cx="346982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667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upload.wikimedia.org/wikipedia/commons/thumb/1/17/Yin_yang.svg/466px-Yin_yang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7643" y="2286000"/>
            <a:ext cx="4308715" cy="3733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  <a:bevelB w="139700" prst="cross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8839200" cy="7747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They are Equally Important!</a:t>
            </a:r>
            <a:endParaRPr lang="en-US" sz="4800" b="1" u="sng" dirty="0">
              <a:ln w="12700"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900" y="990600"/>
            <a:ext cx="6172200" cy="13843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 Can’t Have One</a:t>
            </a:r>
            <a:br>
              <a:rPr kumimoji="0" lang="en-US" sz="4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Without The Other</a:t>
            </a:r>
            <a:endParaRPr kumimoji="0" lang="en-US" sz="42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6300" y="5930900"/>
            <a:ext cx="7391400" cy="9271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(Like the Ying &amp; Yang)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42900"/>
            <a:ext cx="7715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158" y="533401"/>
            <a:ext cx="8679684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77" y="666750"/>
            <a:ext cx="8329246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95632"/>
            <a:ext cx="8610600" cy="646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 b="3939"/>
          <a:stretch>
            <a:fillRect/>
          </a:stretch>
        </p:blipFill>
        <p:spPr bwMode="auto">
          <a:xfrm>
            <a:off x="146031" y="571501"/>
            <a:ext cx="8851938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83412"/>
            <a:ext cx="8458200" cy="649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4355"/>
            <a:ext cx="7467600" cy="64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03610"/>
            <a:ext cx="8001000" cy="62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FF6699"/>
                </a:solidFill>
              </a:rPr>
              <a:t>Problems That Can Occur With Space Are: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FF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990600"/>
            <a:ext cx="36576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b="1" dirty="0" smtClean="0"/>
              <a:t>Too Much Space</a:t>
            </a:r>
            <a:endParaRPr lang="en-US" sz="3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477" y="990600"/>
            <a:ext cx="36576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000" b="1" dirty="0" smtClean="0"/>
              <a:t>Not Enough Space</a:t>
            </a:r>
          </a:p>
        </p:txBody>
      </p:sp>
      <p:pic>
        <p:nvPicPr>
          <p:cNvPr id="155650" name="Picture 2" descr="http://www.jesusgollonet.com/blog/imagenes/chelpa_ferr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816" y="1828800"/>
            <a:ext cx="3692767" cy="457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55652" name="Picture 4" descr="http://blog.softwareabstractions.com/photos/blog_photos/crowd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55" y="1828800"/>
            <a:ext cx="3732245" cy="4572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19" y="363959"/>
            <a:ext cx="8183362" cy="613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24840"/>
            <a:ext cx="7315200" cy="560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38601"/>
            <a:ext cx="8001000" cy="638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1729"/>
            <a:ext cx="7315200" cy="64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495300"/>
            <a:ext cx="782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299"/>
            <a:ext cx="7772400" cy="66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5105400" cy="30480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Use </a:t>
            </a:r>
            <a:r>
              <a:rPr lang="en-US" sz="1800" b="1" u="sng" dirty="0" smtClean="0">
                <a:solidFill>
                  <a:schemeClr val="tx1"/>
                </a:solidFill>
              </a:rPr>
              <a:t>small</a:t>
            </a:r>
            <a:r>
              <a:rPr lang="en-US" sz="1800" b="1" dirty="0" smtClean="0">
                <a:solidFill>
                  <a:schemeClr val="tx1"/>
                </a:solidFill>
              </a:rPr>
              <a:t> furniture, patterns and textures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Use a </a:t>
            </a:r>
            <a:r>
              <a:rPr lang="en-US" sz="1800" b="1" u="sng" dirty="0" smtClean="0">
                <a:solidFill>
                  <a:schemeClr val="tx1"/>
                </a:solidFill>
              </a:rPr>
              <a:t>minimum</a:t>
            </a:r>
            <a:r>
              <a:rPr lang="en-US" sz="1800" b="1" dirty="0" smtClean="0">
                <a:solidFill>
                  <a:schemeClr val="tx1"/>
                </a:solidFill>
              </a:rPr>
              <a:t> of furnishings and accessories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Use light, cool </a:t>
            </a:r>
            <a:r>
              <a:rPr lang="en-US" sz="1800" b="1" u="sng" dirty="0" smtClean="0">
                <a:solidFill>
                  <a:schemeClr val="tx1"/>
                </a:solidFill>
              </a:rPr>
              <a:t>colors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Use </a:t>
            </a:r>
            <a:r>
              <a:rPr lang="en-US" sz="1800" b="1" u="sng" dirty="0" smtClean="0">
                <a:solidFill>
                  <a:schemeClr val="tx1"/>
                </a:solidFill>
              </a:rPr>
              <a:t>mirrors</a:t>
            </a:r>
            <a:r>
              <a:rPr lang="en-US" sz="1800" b="1" dirty="0" smtClean="0">
                <a:solidFill>
                  <a:schemeClr val="tx1"/>
                </a:solidFill>
              </a:rPr>
              <a:t> to create a feeling of depth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Place large </a:t>
            </a:r>
            <a:r>
              <a:rPr lang="en-US" sz="1800" b="1" u="sng" dirty="0" smtClean="0">
                <a:solidFill>
                  <a:schemeClr val="tx1"/>
                </a:solidFill>
              </a:rPr>
              <a:t>furniture</a:t>
            </a:r>
            <a:r>
              <a:rPr lang="en-US" sz="1800" b="1" dirty="0" smtClean="0">
                <a:solidFill>
                  <a:schemeClr val="tx1"/>
                </a:solidFill>
              </a:rPr>
              <a:t> pieces near </a:t>
            </a:r>
            <a:r>
              <a:rPr lang="en-US" sz="1800" b="1" u="sng" dirty="0" smtClean="0">
                <a:solidFill>
                  <a:schemeClr val="tx1"/>
                </a:solidFill>
              </a:rPr>
              <a:t>walls</a:t>
            </a:r>
            <a:r>
              <a:rPr lang="en-US" sz="1800" b="1" dirty="0" smtClean="0">
                <a:solidFill>
                  <a:schemeClr val="tx1"/>
                </a:solidFill>
              </a:rPr>
              <a:t> so they don’t break the room into smaller pieces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b="1" dirty="0" smtClean="0">
                <a:solidFill>
                  <a:schemeClr val="tx1"/>
                </a:solidFill>
              </a:rPr>
              <a:t>Allow as much </a:t>
            </a:r>
            <a:r>
              <a:rPr lang="en-US" sz="1800" b="1" u="sng" dirty="0" smtClean="0">
                <a:solidFill>
                  <a:schemeClr val="tx1"/>
                </a:solidFill>
              </a:rPr>
              <a:t>floor</a:t>
            </a:r>
            <a:r>
              <a:rPr lang="en-US" sz="1800" b="1" dirty="0" smtClean="0">
                <a:solidFill>
                  <a:schemeClr val="tx1"/>
                </a:solidFill>
              </a:rPr>
              <a:t> as possible to show-  (use furniture that has glass or tall legs)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1"/>
            <a:ext cx="8229600" cy="2666999"/>
          </a:xfrm>
        </p:spPr>
        <p:txBody>
          <a:bodyPr>
            <a:noAutofit/>
          </a:bodyPr>
          <a:lstStyle/>
          <a:p>
            <a:pPr algn="l">
              <a:spcAft>
                <a:spcPts val="50"/>
              </a:spcAft>
            </a:pPr>
            <a:r>
              <a:rPr sz="6000" smtClean="0">
                <a:solidFill>
                  <a:schemeClr val="tx1"/>
                </a:solidFill>
              </a:rPr>
              <a:t>To Make An Area Seem</a:t>
            </a:r>
            <a:br>
              <a:rPr sz="6000" smtClean="0">
                <a:solidFill>
                  <a:schemeClr val="tx1"/>
                </a:solidFill>
              </a:rPr>
            </a:br>
            <a:r>
              <a:rPr sz="2500" smtClean="0">
                <a:solidFill>
                  <a:schemeClr val="tx1"/>
                </a:solidFill>
              </a:rPr>
              <a:t> </a:t>
            </a:r>
            <a:r>
              <a:rPr sz="6000" smtClean="0">
                <a:solidFill>
                  <a:schemeClr val="tx1"/>
                </a:solidFill>
              </a:rPr>
              <a:t/>
            </a:r>
            <a:br>
              <a:rPr sz="6000" smtClean="0">
                <a:solidFill>
                  <a:schemeClr val="tx1"/>
                </a:solidFill>
              </a:rPr>
            </a:br>
            <a:r>
              <a:rPr sz="6000" smtClean="0">
                <a:solidFill>
                  <a:schemeClr val="tx1"/>
                </a:solidFill>
              </a:rPr>
              <a:t>MORE SPACIOUS: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68964" name="Picture 4" descr="http://shoptraceelements.com/blog/wp-content/uploads/2007/10/beach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200400"/>
            <a:ext cx="39243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5105400" cy="2438400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Use </a:t>
            </a:r>
            <a:r>
              <a:rPr lang="en-US" b="1" u="sng" dirty="0" smtClean="0">
                <a:solidFill>
                  <a:schemeClr val="tx1"/>
                </a:solidFill>
              </a:rPr>
              <a:t>contrasting</a:t>
            </a:r>
            <a:r>
              <a:rPr lang="en-US" b="1" dirty="0" smtClean="0">
                <a:solidFill>
                  <a:schemeClr val="tx1"/>
                </a:solidFill>
              </a:rPr>
              <a:t> patterns, colors and textures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Group</a:t>
            </a:r>
            <a:r>
              <a:rPr lang="en-US" b="1" dirty="0" smtClean="0">
                <a:solidFill>
                  <a:schemeClr val="tx1"/>
                </a:solidFill>
              </a:rPr>
              <a:t> furnishings together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Use warm, dark </a:t>
            </a:r>
            <a:r>
              <a:rPr lang="en-US" b="1" u="sng" dirty="0" smtClean="0">
                <a:solidFill>
                  <a:schemeClr val="tx1"/>
                </a:solidFill>
              </a:rPr>
              <a:t>colors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Use soft, rough </a:t>
            </a:r>
            <a:r>
              <a:rPr lang="en-US" b="1" u="sng" dirty="0" smtClean="0">
                <a:solidFill>
                  <a:schemeClr val="tx1"/>
                </a:solidFill>
              </a:rPr>
              <a:t>textures</a:t>
            </a:r>
            <a:r>
              <a:rPr lang="en-US" b="1" dirty="0" smtClean="0">
                <a:solidFill>
                  <a:schemeClr val="tx1"/>
                </a:solidFill>
              </a:rPr>
              <a:t> to absorb sound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Use furnishings of different </a:t>
            </a:r>
            <a:r>
              <a:rPr lang="en-US" b="1" u="sng" dirty="0" smtClean="0">
                <a:solidFill>
                  <a:schemeClr val="tx1"/>
                </a:solidFill>
              </a:rPr>
              <a:t>heights</a:t>
            </a:r>
            <a:r>
              <a:rPr lang="en-US" b="1" dirty="0" smtClean="0">
                <a:solidFill>
                  <a:schemeClr val="tx1"/>
                </a:solidFill>
              </a:rPr>
              <a:t> to break a long, unobstructed view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Use </a:t>
            </a:r>
            <a:r>
              <a:rPr lang="en-US" b="1" u="sng" dirty="0" smtClean="0">
                <a:solidFill>
                  <a:schemeClr val="tx1"/>
                </a:solidFill>
              </a:rPr>
              <a:t>large</a:t>
            </a:r>
            <a:r>
              <a:rPr lang="en-US" b="1" dirty="0" smtClean="0">
                <a:solidFill>
                  <a:schemeClr val="tx1"/>
                </a:solidFill>
              </a:rPr>
              <a:t> furniture that sits directly on or close to the floor</a:t>
            </a:r>
            <a:endParaRPr lang="en-US" dirty="0" smtClean="0"/>
          </a:p>
        </p:txBody>
      </p:sp>
      <p:pic>
        <p:nvPicPr>
          <p:cNvPr id="182274" name="Picture 2" descr="http://www.eco-furniture.com/im/3121/nest-lounger-ovalcrm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994" y="3429000"/>
            <a:ext cx="3866606" cy="28194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304801"/>
            <a:ext cx="8229600" cy="2666999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Make An Area Seem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LESS SPACIOUS: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152400" y="5473700"/>
            <a:ext cx="5105400" cy="1219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If space is not correctly planned, then the other elements of the design will not be as effective!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38452" y="885528"/>
            <a:ext cx="8273143" cy="519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algn="ctr" defTabSz="914485">
              <a:spcBef>
                <a:spcPct val="50000"/>
              </a:spcBef>
            </a:pPr>
            <a:r>
              <a:rPr lang="en-US" sz="7600" dirty="0" smtClean="0">
                <a:solidFill>
                  <a:schemeClr val="bg1"/>
                </a:solidFill>
                <a:latin typeface="Century Schoolbook" pitchFamily="18" charset="0"/>
              </a:rPr>
              <a:t>Examples of</a:t>
            </a:r>
            <a:r>
              <a:rPr lang="en-US" sz="57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algn="ctr" defTabSz="914485">
              <a:lnSpc>
                <a:spcPct val="70000"/>
              </a:lnSpc>
              <a:spcBef>
                <a:spcPct val="50000"/>
              </a:spcBef>
            </a:pPr>
            <a:r>
              <a:rPr lang="en-US" sz="11800" dirty="0" smtClean="0">
                <a:solidFill>
                  <a:schemeClr val="bg1"/>
                </a:solidFill>
                <a:latin typeface="Century Schoolbook" pitchFamily="18" charset="0"/>
              </a:rPr>
              <a:t>SPACE</a:t>
            </a:r>
          </a:p>
          <a:p>
            <a:pPr algn="ctr" defTabSz="914485">
              <a:spcBef>
                <a:spcPct val="50000"/>
              </a:spcBef>
            </a:pPr>
            <a:r>
              <a:rPr lang="en-US" sz="7600" dirty="0" smtClean="0">
                <a:solidFill>
                  <a:schemeClr val="bg1"/>
                </a:solidFill>
                <a:latin typeface="Century Schoolbook" pitchFamily="18" charset="0"/>
              </a:rPr>
              <a:t>Within Interiors</a:t>
            </a:r>
            <a:endParaRPr lang="en-US" sz="76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sitive and negative sp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eat use of positive and negative space #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2329"/>
          <a:stretch/>
        </p:blipFill>
        <p:spPr bwMode="auto">
          <a:xfrm>
            <a:off x="1333500" y="75675"/>
            <a:ext cx="6477000" cy="67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sitive and negative space - Google 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8" b="4365"/>
          <a:stretch/>
        </p:blipFill>
        <p:spPr bwMode="auto">
          <a:xfrm>
            <a:off x="1582712" y="114300"/>
            <a:ext cx="597857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1792</TotalTime>
  <Words>248</Words>
  <Application>Microsoft Office PowerPoint</Application>
  <PresentationFormat>On-screen Show (4:3)</PresentationFormat>
  <Paragraphs>67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Verve</vt:lpstr>
      <vt:lpstr>Technic</vt:lpstr>
      <vt:lpstr>Equity</vt:lpstr>
      <vt:lpstr>Space</vt:lpstr>
      <vt:lpstr>They are Equally Important!</vt:lpstr>
      <vt:lpstr>Problems That Can Occur With Space Are:</vt:lpstr>
      <vt:lpstr>To Make An Area Seem   MORE SPACIOUS: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Principles of Design!</dc:title>
  <dc:creator>Dana Blackburn</dc:creator>
  <cp:lastModifiedBy>Laura Schiers</cp:lastModifiedBy>
  <cp:revision>186</cp:revision>
  <dcterms:created xsi:type="dcterms:W3CDTF">2008-05-18T19:07:53Z</dcterms:created>
  <dcterms:modified xsi:type="dcterms:W3CDTF">2014-07-13T01:47:44Z</dcterms:modified>
</cp:coreProperties>
</file>