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</p:sldMasterIdLst>
  <p:notesMasterIdLst>
    <p:notesMasterId r:id="rId35"/>
  </p:notesMasterIdLst>
  <p:sldIdLst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480" r:id="rId18"/>
    <p:sldId id="481" r:id="rId19"/>
    <p:sldId id="482" r:id="rId20"/>
    <p:sldId id="300" r:id="rId21"/>
    <p:sldId id="301" r:id="rId22"/>
    <p:sldId id="302" r:id="rId23"/>
    <p:sldId id="483" r:id="rId24"/>
    <p:sldId id="304" r:id="rId25"/>
    <p:sldId id="447" r:id="rId26"/>
    <p:sldId id="305" r:id="rId27"/>
    <p:sldId id="455" r:id="rId28"/>
    <p:sldId id="306" r:id="rId29"/>
    <p:sldId id="307" r:id="rId30"/>
    <p:sldId id="308" r:id="rId31"/>
    <p:sldId id="484" r:id="rId32"/>
    <p:sldId id="346" r:id="rId33"/>
    <p:sldId id="34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6E"/>
    <a:srgbClr val="FF6699"/>
    <a:srgbClr val="000099"/>
    <a:srgbClr val="CCFF33"/>
    <a:srgbClr val="FF1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1" autoAdjust="0"/>
  </p:normalViewPr>
  <p:slideViewPr>
    <p:cSldViewPr>
      <p:cViewPr varScale="1">
        <p:scale>
          <a:sx n="74" d="100"/>
          <a:sy n="74" d="100"/>
        </p:scale>
        <p:origin x="-108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090FB-CEC8-4DB6-893B-31682D89063A}" type="datetimeFigureOut">
              <a:rPr lang="en-US" smtClean="0"/>
              <a:pPr/>
              <a:t>7/12/2014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F6003-CA67-437B-BDCD-9F262D0F5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6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ED68F-CEA2-48D2-B914-AD7B27B6E83E}" type="slidenum">
              <a:rPr lang="en-US"/>
              <a:pPr/>
              <a:t>10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28958B-9739-4F28-9475-1B4151DB568F}" type="slidenum">
              <a:rPr lang="en-US"/>
              <a:pPr/>
              <a:t>11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B6B56-E75C-44DE-BC10-A45A993B8533}" type="slidenum">
              <a:rPr lang="en-US"/>
              <a:pPr/>
              <a:t>12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574BF-2B6D-46D7-91D3-EFE0F26EB955}" type="slidenum">
              <a:rPr lang="en-US"/>
              <a:pPr/>
              <a:t>13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08474-1F76-466E-81F6-F4FF90C79579}" type="slidenum">
              <a:rPr lang="en-US"/>
              <a:pPr/>
              <a:t>14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22E54-AC64-407F-8830-01F9CB4DEE65}" type="slidenum">
              <a:rPr lang="en-US"/>
              <a:pPr/>
              <a:t>15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22E54-AC64-407F-8830-01F9CB4DEE65}" type="slidenum">
              <a:rPr lang="en-US"/>
              <a:pPr/>
              <a:t>16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22E54-AC64-407F-8830-01F9CB4DEE65}" type="slidenum">
              <a:rPr lang="en-US"/>
              <a:pPr/>
              <a:t>17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22E54-AC64-407F-8830-01F9CB4DEE65}" type="slidenum">
              <a:rPr lang="en-US"/>
              <a:pPr/>
              <a:t>18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A6761-12DA-4DE3-8BAD-BFBF60B56C03}" type="slidenum">
              <a:rPr lang="en-US"/>
              <a:pPr/>
              <a:t>19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BD8B6-7FDC-46A5-A8B6-D79FBDCDE633}" type="slidenum">
              <a:rPr lang="en-US"/>
              <a:pPr/>
              <a:t>20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AB4F0-6438-484F-8AE0-06C3ACCB6BA4}" type="slidenum">
              <a:rPr lang="en-US"/>
              <a:pPr/>
              <a:t>21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AAB4F0-6438-484F-8AE0-06C3ACCB6BA4}" type="slidenum">
              <a:rPr lang="en-US"/>
              <a:pPr/>
              <a:t>22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CC677-3D48-4E90-8E00-5AF60CCE77C6}" type="slidenum">
              <a:rPr lang="en-US"/>
              <a:pPr/>
              <a:t>23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4CC677-3D48-4E90-8E00-5AF60CCE77C6}" type="slidenum">
              <a:rPr lang="en-US"/>
              <a:pPr/>
              <a:t>24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90BA3-7DE4-4760-B263-58D6F0CA7933}" type="slidenum">
              <a:rPr lang="en-US"/>
              <a:pPr/>
              <a:t>25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90BA3-7DE4-4760-B263-58D6F0CA7933}" type="slidenum">
              <a:rPr lang="en-US"/>
              <a:pPr/>
              <a:t>26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8DCD32-EAE4-407D-8CBD-E4DEEEA10431}" type="slidenum">
              <a:rPr lang="en-US"/>
              <a:pPr/>
              <a:t>27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FD91B0-2DFB-487F-86D7-E283F59D8CAF}" type="slidenum">
              <a:rPr lang="en-US"/>
              <a:pPr/>
              <a:t>28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2EA13-C63A-42C0-B8A9-FE72BE3B766B}" type="slidenum">
              <a:rPr lang="en-US"/>
              <a:pPr/>
              <a:t>29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2EA13-C63A-42C0-B8A9-FE72BE3B766B}" type="slidenum">
              <a:rPr lang="en-US"/>
              <a:pPr/>
              <a:t>30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2EA13-C63A-42C0-B8A9-FE72BE3B766B}" type="slidenum">
              <a:rPr lang="en-US"/>
              <a:pPr/>
              <a:t>31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22EA13-C63A-42C0-B8A9-FE72BE3B766B}" type="slidenum">
              <a:rPr lang="en-US"/>
              <a:pPr/>
              <a:t>32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F6003-CA67-437B-BDCD-9F262D0F52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76EC7-105F-41CE-9D8A-A39D197073EA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64B60B5-EC22-4021-A2EA-CC054D4AEA7A}" type="datetimeFigureOut">
              <a:rPr lang="en-US" smtClean="0"/>
              <a:pPr/>
              <a:t>7/12/2014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3CA44CC-559D-41F2-AE73-2458C4D67C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848600" cy="2286000"/>
          </a:xfrm>
        </p:spPr>
        <p:txBody>
          <a:bodyPr>
            <a:noAutofit/>
          </a:bodyPr>
          <a:lstStyle/>
          <a:p>
            <a:pPr algn="ctr"/>
            <a:r>
              <a:rPr lang="en-US" sz="3500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One of the most expressive qualities of a line is </a:t>
            </a:r>
            <a:r>
              <a:rPr lang="en-US" sz="3500" u="sng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direction.</a:t>
            </a:r>
            <a:br>
              <a:rPr lang="en-US" sz="3500" u="sng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</a:br>
            <a:r>
              <a:rPr lang="en-US" sz="3500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It has a profound effect on our </a:t>
            </a:r>
            <a:r>
              <a:rPr lang="en-US" sz="3500" u="sng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emotions</a:t>
            </a:r>
            <a:r>
              <a:rPr lang="en-US" sz="3500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and </a:t>
            </a:r>
            <a:r>
              <a:rPr lang="en-US" sz="3500" u="sng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perceptions</a:t>
            </a:r>
            <a:r>
              <a:rPr lang="en-US" sz="3500" dirty="0" smtClean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.</a:t>
            </a:r>
            <a:endParaRPr lang="en-US" sz="3500" dirty="0">
              <a:ln w="12700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Content Placeholder 5" descr="asdf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71500" y="2971801"/>
            <a:ext cx="7010400" cy="368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grnd-floor-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7833" y="382489"/>
            <a:ext cx="4874381" cy="6094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external_stair_c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7167" y="452438"/>
            <a:ext cx="4535714" cy="595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interior2"/>
          <p:cNvPicPr>
            <a:picLocks noChangeAspect="1" noChangeArrowheads="1"/>
          </p:cNvPicPr>
          <p:nvPr/>
        </p:nvPicPr>
        <p:blipFill>
          <a:blip r:embed="rId3" cstate="print"/>
          <a:srcRect l="4292" t="1428" r="3847" b="4286"/>
          <a:stretch>
            <a:fillRect/>
          </a:stretch>
        </p:blipFill>
        <p:spPr bwMode="auto">
          <a:xfrm>
            <a:off x="1725084" y="980778"/>
            <a:ext cx="5699881" cy="4896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31365476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12" y="757536"/>
            <a:ext cx="2800048" cy="4314527"/>
          </a:xfrm>
          <a:prstGeom prst="rect">
            <a:avLst/>
          </a:prstGeom>
          <a:noFill/>
        </p:spPr>
      </p:pic>
      <p:pic>
        <p:nvPicPr>
          <p:cNvPr id="11267" name="Picture 3" descr="d23rb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9156" y="142875"/>
            <a:ext cx="3436559" cy="6643688"/>
          </a:xfrm>
          <a:prstGeom prst="rect">
            <a:avLst/>
          </a:prstGeom>
          <a:noFill/>
        </p:spPr>
      </p:pic>
      <p:pic>
        <p:nvPicPr>
          <p:cNvPr id="11268" name="Picture 4" descr="Zig_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49727" y="3929063"/>
            <a:ext cx="2612571" cy="2571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98286" y="199430"/>
            <a:ext cx="2540000" cy="51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93" tIns="43247" rIns="86493" bIns="43247">
            <a:spAutoFit/>
          </a:bodyPr>
          <a:lstStyle/>
          <a:p>
            <a:pPr algn="ctr" defTabSz="914485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Tile Mosaic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669143" y="5985868"/>
            <a:ext cx="1161143" cy="51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93" tIns="43247" rIns="86493" bIns="43247">
            <a:spAutoFit/>
          </a:bodyPr>
          <a:lstStyle/>
          <a:p>
            <a:pPr algn="r" defTabSz="914485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Chair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701143" y="1857376"/>
            <a:ext cx="1161143" cy="51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93" tIns="43247" rIns="86493" bIns="43247">
            <a:spAutoFit/>
          </a:bodyPr>
          <a:lstStyle/>
          <a:p>
            <a:pPr algn="r" defTabSz="914485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Door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nterior design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167" y="580430"/>
            <a:ext cx="8345714" cy="5697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interior-concept-013-250x169"/>
          <p:cNvPicPr>
            <a:picLocks noChangeAspect="1" noChangeArrowheads="1"/>
          </p:cNvPicPr>
          <p:nvPr/>
        </p:nvPicPr>
        <p:blipFill>
          <a:blip r:embed="rId3" cstate="print"/>
          <a:srcRect r="5200"/>
          <a:stretch>
            <a:fillRect/>
          </a:stretch>
        </p:blipFill>
        <p:spPr bwMode="auto">
          <a:xfrm>
            <a:off x="1599595" y="1340942"/>
            <a:ext cx="5950857" cy="4176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9802" y="114300"/>
            <a:ext cx="516439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8657" y="159544"/>
            <a:ext cx="4906687" cy="653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171" y="112415"/>
            <a:ext cx="3483659" cy="6633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nterior-design-art-lights-lighting-ideas-uk-burning-his-roses-hanging-in-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881" y="339328"/>
            <a:ext cx="7402286" cy="6180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"/>
            <a:ext cx="8382000" cy="60198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There are </a:t>
            </a:r>
            <a:br>
              <a:rPr lang="en-US" sz="8000" dirty="0" smtClean="0"/>
            </a:br>
            <a:r>
              <a:rPr lang="en-US" sz="15000" dirty="0" smtClean="0"/>
              <a:t>FIVE</a:t>
            </a:r>
            <a:r>
              <a:rPr lang="en-US" sz="8000" dirty="0" smtClean="0"/>
              <a:t> </a:t>
            </a:r>
            <a:br>
              <a:rPr lang="en-US" sz="8000" dirty="0" smtClean="0"/>
            </a:br>
            <a:r>
              <a:rPr lang="en-US" sz="8000" dirty="0" smtClean="0"/>
              <a:t>Types of Lines…</a:t>
            </a:r>
            <a:endParaRPr lang="en-US" sz="8000" dirty="0"/>
          </a:p>
        </p:txBody>
      </p:sp>
      <p:sp>
        <p:nvSpPr>
          <p:cNvPr id="9" name="Rectangle 8"/>
          <p:cNvSpPr/>
          <p:nvPr/>
        </p:nvSpPr>
        <p:spPr>
          <a:xfrm>
            <a:off x="2247900" y="2184400"/>
            <a:ext cx="4648200" cy="2133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9" name="Picture 3" descr="interior_design_page_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452" y="229196"/>
            <a:ext cx="7257143" cy="6399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nterior-design-art-lights-lighting-ideas-uk-waving-hanging-in-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572" y="383977"/>
            <a:ext cx="5442857" cy="6090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266700"/>
            <a:ext cx="8432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O_Interior_Design_Den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738" y="287239"/>
            <a:ext cx="8200571" cy="6282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3947" y="76200"/>
            <a:ext cx="6316107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services_interi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0452" y="321469"/>
            <a:ext cx="4209143" cy="621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9724" y="114300"/>
            <a:ext cx="582455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staircase2_l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7965" y="331888"/>
            <a:ext cx="4715630" cy="6192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The_Design_Source_Sugar_Land_Tex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9595" y="921247"/>
            <a:ext cx="8490857" cy="5015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yacht-interior-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24" y="634008"/>
            <a:ext cx="6604000" cy="5588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143000"/>
            <a:ext cx="3429000" cy="914400"/>
          </a:xfrm>
        </p:spPr>
        <p:txBody>
          <a:bodyPr>
            <a:normAutofit fontScale="90000"/>
          </a:bodyPr>
          <a:lstStyle/>
          <a:p>
            <a:r>
              <a:rPr lang="en-US" sz="5000" u="sng" dirty="0" smtClean="0"/>
              <a:t>1. Vertical</a:t>
            </a:r>
            <a:endParaRPr lang="en-US" sz="50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181600" y="2111326"/>
            <a:ext cx="3962400" cy="3146474"/>
          </a:xfrm>
        </p:spPr>
        <p:txBody>
          <a:bodyPr>
            <a:normAutofit/>
          </a:bodyPr>
          <a:lstStyle/>
          <a:p>
            <a:pPr marL="342900" indent="-342900">
              <a:buAutoNum type="alphaUcPeriod"/>
            </a:pPr>
            <a:r>
              <a:rPr lang="en-US" sz="2200" b="1" dirty="0" smtClean="0"/>
              <a:t>They Lift Space</a:t>
            </a:r>
          </a:p>
          <a:p>
            <a:pPr marL="342900" indent="-342900">
              <a:buAutoNum type="alphaUcPeriod"/>
            </a:pPr>
            <a:r>
              <a:rPr lang="en-US" sz="2200" b="1" dirty="0" smtClean="0"/>
              <a:t>Leads the Eye Up and Down</a:t>
            </a:r>
          </a:p>
          <a:p>
            <a:pPr marL="342900" indent="-342900">
              <a:buAutoNum type="alphaUcPeriod"/>
            </a:pPr>
            <a:r>
              <a:rPr lang="en-US" sz="2200" b="1" dirty="0" smtClean="0"/>
              <a:t>Adds Height and Slimness</a:t>
            </a:r>
          </a:p>
          <a:p>
            <a:pPr marL="342900" indent="-342900">
              <a:buAutoNum type="alphaUcPeriod"/>
            </a:pPr>
            <a:r>
              <a:rPr lang="en-US" sz="2200" b="1" dirty="0" smtClean="0"/>
              <a:t>Stability</a:t>
            </a:r>
          </a:p>
          <a:p>
            <a:pPr marL="342900" indent="-342900">
              <a:buAutoNum type="alphaUcPeriod"/>
            </a:pPr>
            <a:r>
              <a:rPr lang="en-US" sz="2200" b="1" dirty="0" smtClean="0"/>
              <a:t>Dignity</a:t>
            </a:r>
          </a:p>
          <a:p>
            <a:pPr marL="342900" indent="-342900">
              <a:buAutoNum type="alphaUcPeriod"/>
            </a:pPr>
            <a:r>
              <a:rPr lang="en-US" sz="2200" b="1" dirty="0" smtClean="0"/>
              <a:t>Formality</a:t>
            </a:r>
            <a:endParaRPr lang="en-US" sz="2200" dirty="0" smtClean="0"/>
          </a:p>
          <a:p>
            <a:pPr marL="342900" indent="-342900">
              <a:buAutoNum type="alphaUcPeriod"/>
            </a:pPr>
            <a:endParaRPr lang="en-US" sz="2200" dirty="0"/>
          </a:p>
        </p:txBody>
      </p:sp>
      <p:pic>
        <p:nvPicPr>
          <p:cNvPr id="7" name="Picture Placeholder 6" descr="i9u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7852" r="17852"/>
          <a:stretch>
            <a:fillRect/>
          </a:stretch>
        </p:blipFill>
        <p:spPr>
          <a:xfrm>
            <a:off x="670560" y="1041002"/>
            <a:ext cx="4206240" cy="4206240"/>
          </a:xfr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l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6885" y="0"/>
            <a:ext cx="455022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09900"/>
            <a:ext cx="3695700" cy="3695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99" y="152400"/>
            <a:ext cx="6043921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t="31476"/>
          <a:stretch>
            <a:fillRect/>
          </a:stretch>
        </p:blipFill>
        <p:spPr bwMode="auto">
          <a:xfrm>
            <a:off x="1752600" y="466670"/>
            <a:ext cx="5638800" cy="5924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498" y="1066800"/>
            <a:ext cx="4135902" cy="685800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2. Horizontal</a:t>
            </a:r>
            <a:endParaRPr lang="en-US" sz="40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181600" y="1828800"/>
            <a:ext cx="3429000" cy="3298874"/>
          </a:xfrm>
        </p:spPr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They Expand Space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Leads the Eye Left to Right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Adds Length and Width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Restful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Relaxing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Informal</a:t>
            </a:r>
          </a:p>
        </p:txBody>
      </p:sp>
      <p:pic>
        <p:nvPicPr>
          <p:cNvPr id="5" name="Picture Placeholder 4" descr="Picture1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16630" r="16630"/>
          <a:stretch>
            <a:fillRect/>
          </a:stretch>
        </p:blipFill>
        <p:spPr/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1143000"/>
            <a:ext cx="3886200" cy="762000"/>
          </a:xfrm>
        </p:spPr>
        <p:txBody>
          <a:bodyPr>
            <a:normAutofit fontScale="90000"/>
          </a:bodyPr>
          <a:lstStyle/>
          <a:p>
            <a:r>
              <a:rPr lang="en-US" sz="5000" u="sng" dirty="0" smtClean="0"/>
              <a:t>3. Diagonal</a:t>
            </a:r>
            <a:endParaRPr lang="en-US" sz="50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105400" y="1981200"/>
            <a:ext cx="3429000" cy="3222674"/>
          </a:xfrm>
        </p:spPr>
        <p:txBody>
          <a:bodyPr/>
          <a:lstStyle/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They Extend Space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Activity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Movement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Energy</a:t>
            </a:r>
          </a:p>
          <a:p>
            <a:pPr marL="342900" indent="-342900">
              <a:buFont typeface="+mj-lt"/>
              <a:buAutoNum type="alphaUcPeriod"/>
            </a:pPr>
            <a:endParaRPr lang="en-US" dirty="0"/>
          </a:p>
        </p:txBody>
      </p:sp>
      <p:pic>
        <p:nvPicPr>
          <p:cNvPr id="5" name="Picture Placeholder 4" descr="Picture2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l="8867" r="8867"/>
          <a:stretch>
            <a:fillRect/>
          </a:stretch>
        </p:blipFill>
        <p:spPr/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838200"/>
            <a:ext cx="3429000" cy="609600"/>
          </a:xfrm>
        </p:spPr>
        <p:txBody>
          <a:bodyPr>
            <a:noAutofit/>
          </a:bodyPr>
          <a:lstStyle/>
          <a:p>
            <a:r>
              <a:rPr lang="en-US" sz="5000" u="sng" dirty="0" smtClean="0"/>
              <a:t>4. Curved</a:t>
            </a:r>
            <a:endParaRPr lang="en-US" sz="5000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105400" y="1524000"/>
            <a:ext cx="3754902" cy="39624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Upward Curves 	(Uplifting/Inspiring)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Downward Curves 	</a:t>
            </a:r>
            <a:r>
              <a:rPr lang="en-US" sz="2100" b="1" dirty="0" smtClean="0"/>
              <a:t>(Sadness/Uneasiness)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Horizontal Curves 	(Gentle/Relaxed)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Small Curves 	(Playfulness/Humor)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Softness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Gracefulness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2200" b="1" dirty="0" smtClean="0"/>
              <a:t>Youthfulness</a:t>
            </a:r>
          </a:p>
        </p:txBody>
      </p:sp>
      <p:pic>
        <p:nvPicPr>
          <p:cNvPr id="5" name="Picture Placeholder 4" descr="Picture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5534" r="15534"/>
          <a:stretch>
            <a:fillRect/>
          </a:stretch>
        </p:blipFill>
        <p:spPr/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1066800"/>
            <a:ext cx="3886200" cy="685800"/>
          </a:xfrm>
        </p:spPr>
        <p:txBody>
          <a:bodyPr>
            <a:noAutofit/>
          </a:bodyPr>
          <a:lstStyle/>
          <a:p>
            <a:r>
              <a:rPr lang="en-US" sz="5000" u="sng" dirty="0" smtClean="0"/>
              <a:t>5. Zigzag</a:t>
            </a:r>
            <a:endParaRPr lang="en-US" sz="5000" u="sng" dirty="0"/>
          </a:p>
        </p:txBody>
      </p:sp>
      <p:pic>
        <p:nvPicPr>
          <p:cNvPr id="5" name="Picture Placeholder 4" descr="zig-zag-picture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rcRect t="19" b="19"/>
          <a:stretch>
            <a:fillRect/>
          </a:stretch>
        </p:blipFill>
        <p:spPr/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5029200" y="1905000"/>
            <a:ext cx="3754902" cy="2209800"/>
          </a:xfrm>
          <a:prstGeom prst="rect">
            <a:avLst/>
          </a:prstGeo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lphaUcPeriod"/>
              <a:tabLst/>
              <a:defRPr/>
            </a:pPr>
            <a:r>
              <a:rPr lang="en-US" sz="2200" b="1" dirty="0" smtClean="0"/>
              <a:t>Electricity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lphaUcPeriod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Jumpiness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lphaUcPeriod"/>
              <a:tabLst/>
              <a:defRPr/>
            </a:pPr>
            <a:r>
              <a:rPr lang="en-US" sz="2200" b="1" noProof="0" dirty="0" smtClean="0"/>
              <a:t>Confusion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+mj-lt"/>
              <a:buAutoNum type="alphaUcPeriod"/>
              <a:tabLst/>
              <a:defRPr/>
            </a:pPr>
            <a:r>
              <a:rPr lang="en-US" sz="2200" b="1" dirty="0" smtClean="0"/>
              <a:t>Overpowering If Overused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dreas_mindt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905000" y="2720181"/>
            <a:ext cx="5334000" cy="32234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20113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Lines can </a:t>
            </a:r>
            <a:r>
              <a:rPr lang="en-US" sz="3600" u="sng" dirty="0" smtClean="0"/>
              <a:t>EMPHASIZE</a:t>
            </a:r>
            <a:r>
              <a:rPr lang="en-US" sz="3600" dirty="0" smtClean="0"/>
              <a:t> or </a:t>
            </a:r>
            <a:br>
              <a:rPr lang="en-US" sz="3600" dirty="0" smtClean="0"/>
            </a:br>
            <a:r>
              <a:rPr lang="en-US" sz="3600" u="sng" dirty="0" smtClean="0"/>
              <a:t>DE-EMPHASIZE</a:t>
            </a:r>
            <a:r>
              <a:rPr lang="en-US" sz="3600" dirty="0" smtClean="0"/>
              <a:t> shapes. </a:t>
            </a:r>
            <a:br>
              <a:rPr lang="en-US" sz="3600" dirty="0" smtClean="0"/>
            </a:br>
            <a:r>
              <a:rPr lang="en-US" sz="3600" dirty="0" smtClean="0"/>
              <a:t>They can also change the apparent </a:t>
            </a:r>
            <a:r>
              <a:rPr lang="en-US" sz="3600" u="sng" dirty="0" smtClean="0"/>
              <a:t>PROPORTIONS</a:t>
            </a:r>
            <a:r>
              <a:rPr lang="en-US" sz="3600" dirty="0" smtClean="0"/>
              <a:t> of objects and rooms.</a:t>
            </a:r>
            <a:endParaRPr lang="en-US" sz="36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38452" y="885528"/>
            <a:ext cx="8273143" cy="519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93" tIns="43247" rIns="86493" bIns="43247">
            <a:spAutoFit/>
          </a:bodyPr>
          <a:lstStyle/>
          <a:p>
            <a:pPr algn="ctr" defTabSz="914485">
              <a:spcBef>
                <a:spcPct val="50000"/>
              </a:spcBef>
            </a:pPr>
            <a:r>
              <a:rPr lang="en-US" sz="7600" dirty="0">
                <a:solidFill>
                  <a:schemeClr val="bg1"/>
                </a:solidFill>
                <a:latin typeface="Century Schoolbook" pitchFamily="18" charset="0"/>
              </a:rPr>
              <a:t>Examples of</a:t>
            </a:r>
            <a:r>
              <a:rPr lang="en-US" sz="5700" dirty="0">
                <a:solidFill>
                  <a:schemeClr val="bg1"/>
                </a:solidFill>
                <a:latin typeface="Century Schoolbook" pitchFamily="18" charset="0"/>
              </a:rPr>
              <a:t> </a:t>
            </a:r>
          </a:p>
          <a:p>
            <a:pPr algn="ctr" defTabSz="914485">
              <a:lnSpc>
                <a:spcPct val="70000"/>
              </a:lnSpc>
              <a:spcBef>
                <a:spcPct val="50000"/>
              </a:spcBef>
            </a:pPr>
            <a:r>
              <a:rPr lang="en-US" sz="11800" dirty="0">
                <a:solidFill>
                  <a:schemeClr val="bg1"/>
                </a:solidFill>
                <a:latin typeface="Century Schoolbook" pitchFamily="18" charset="0"/>
              </a:rPr>
              <a:t>LINE</a:t>
            </a:r>
          </a:p>
          <a:p>
            <a:pPr algn="ctr" defTabSz="914485">
              <a:spcBef>
                <a:spcPct val="50000"/>
              </a:spcBef>
            </a:pPr>
            <a:r>
              <a:rPr lang="en-US" sz="7600" dirty="0">
                <a:solidFill>
                  <a:schemeClr val="bg1"/>
                </a:solidFill>
                <a:latin typeface="Century Schoolbook" pitchFamily="18" charset="0"/>
              </a:rPr>
              <a:t>Within Interiors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7.xml><?xml version="1.0" encoding="utf-8"?>
<a:themeOverride xmlns:a="http://schemas.openxmlformats.org/drawingml/2006/main">
  <a:clrScheme name="Metro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1487</TotalTime>
  <Words>120</Words>
  <Application>Microsoft Office PowerPoint</Application>
  <PresentationFormat>On-screen Show (4:3)</PresentationFormat>
  <Paragraphs>73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Opulent</vt:lpstr>
      <vt:lpstr>Concourse</vt:lpstr>
      <vt:lpstr>One of the most expressive qualities of a line is direction. It has a profound effect on our emotions and perceptions.</vt:lpstr>
      <vt:lpstr>There are  FIVE  Types of Lines…</vt:lpstr>
      <vt:lpstr>1. Vertical</vt:lpstr>
      <vt:lpstr>2. Horizontal</vt:lpstr>
      <vt:lpstr>3. Diagonal</vt:lpstr>
      <vt:lpstr>4. Curved</vt:lpstr>
      <vt:lpstr>5. Zigzag</vt:lpstr>
      <vt:lpstr>Lines can EMPHASIZE or  DE-EMPHASIZE shapes.  They can also change the apparent PROPORTIONS of objects and rooms.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and Principles of Design!</dc:title>
  <dc:creator>Dana Blackburn</dc:creator>
  <cp:lastModifiedBy>Laura Schiers</cp:lastModifiedBy>
  <cp:revision>179</cp:revision>
  <dcterms:created xsi:type="dcterms:W3CDTF">2008-05-18T19:07:53Z</dcterms:created>
  <dcterms:modified xsi:type="dcterms:W3CDTF">2014-07-13T01:40:35Z</dcterms:modified>
</cp:coreProperties>
</file>