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68" r:id="rId2"/>
    <p:sldMasterId id="2147483804" r:id="rId3"/>
    <p:sldMasterId id="2147483816" r:id="rId4"/>
    <p:sldMasterId id="2147483828" r:id="rId5"/>
  </p:sldMasterIdLst>
  <p:notesMasterIdLst>
    <p:notesMasterId r:id="rId40"/>
  </p:notesMasterIdLst>
  <p:sldIdLst>
    <p:sldId id="257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81" r:id="rId16"/>
    <p:sldId id="276" r:id="rId17"/>
    <p:sldId id="277" r:id="rId18"/>
    <p:sldId id="278" r:id="rId19"/>
    <p:sldId id="279" r:id="rId20"/>
    <p:sldId id="280" r:id="rId21"/>
    <p:sldId id="266" r:id="rId22"/>
    <p:sldId id="283" r:id="rId23"/>
    <p:sldId id="282" r:id="rId24"/>
    <p:sldId id="265" r:id="rId25"/>
    <p:sldId id="258" r:id="rId26"/>
    <p:sldId id="259" r:id="rId27"/>
    <p:sldId id="260" r:id="rId28"/>
    <p:sldId id="261" r:id="rId29"/>
    <p:sldId id="262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3" r:id="rId38"/>
    <p:sldId id="292" r:id="rId3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6E"/>
    <a:srgbClr val="FF6699"/>
    <a:srgbClr val="000099"/>
    <a:srgbClr val="CCFF33"/>
    <a:srgbClr val="FF1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74" d="100"/>
          <a:sy n="74" d="100"/>
        </p:scale>
        <p:origin x="-108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0C090FB-CEC8-4DB6-893B-31682D89063A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B9F6003-CA67-437B-BDCD-9F262D0F5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5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003-CA67-437B-BDCD-9F262D0F52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003-CA67-437B-BDCD-9F262D0F525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003-CA67-437B-BDCD-9F262D0F525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003-CA67-437B-BDCD-9F262D0F525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003-CA67-437B-BDCD-9F262D0F525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003-CA67-437B-BDCD-9F262D0F525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003-CA67-437B-BDCD-9F262D0F525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003-CA67-437B-BDCD-9F262D0F525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81000"/>
            <a:ext cx="6858000" cy="6096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9000" dirty="0" smtClean="0">
                <a:solidFill>
                  <a:srgbClr val="00B0F0"/>
                </a:solidFill>
                <a:latin typeface="BernhardFashion BT" pitchFamily="82" charset="0"/>
              </a:rPr>
              <a:t>Who Lives here?</a:t>
            </a:r>
            <a:endParaRPr lang="en-US" sz="9000" dirty="0">
              <a:solidFill>
                <a:srgbClr val="00B0F0"/>
              </a:solidFill>
              <a:latin typeface="BernhardFashion BT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327" y="125766"/>
            <a:ext cx="5791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Oprah Winfrey</a:t>
            </a:r>
            <a:endParaRPr lang="en-US" sz="3500" b="1" dirty="0"/>
          </a:p>
        </p:txBody>
      </p:sp>
      <p:pic>
        <p:nvPicPr>
          <p:cNvPr id="11266" name="Picture 2" descr="Oprah Winfr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824830"/>
            <a:ext cx="7845425" cy="589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327" y="125766"/>
            <a:ext cx="5791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The President</a:t>
            </a:r>
            <a:endParaRPr lang="en-US" sz="35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7813296" cy="576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89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770" y="125766"/>
            <a:ext cx="62702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Dwayne “The Rock” Johnson</a:t>
            </a:r>
            <a:endParaRPr lang="en-US" sz="3500" b="1" dirty="0"/>
          </a:p>
        </p:txBody>
      </p:sp>
      <p:pic>
        <p:nvPicPr>
          <p:cNvPr id="10242" name="Picture 2" descr="Dwayne John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838200"/>
            <a:ext cx="7834665" cy="588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327" y="125766"/>
            <a:ext cx="5791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Rihanna</a:t>
            </a:r>
            <a:endParaRPr lang="en-US" sz="3500" b="1" dirty="0"/>
          </a:p>
        </p:txBody>
      </p:sp>
      <p:pic>
        <p:nvPicPr>
          <p:cNvPr id="9218" name="Picture 2" descr="Rihan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6" y="832888"/>
            <a:ext cx="7834693" cy="588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327" y="125766"/>
            <a:ext cx="5791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Will Smith</a:t>
            </a:r>
            <a:endParaRPr lang="en-US" sz="3500" b="1" dirty="0"/>
          </a:p>
        </p:txBody>
      </p:sp>
      <p:pic>
        <p:nvPicPr>
          <p:cNvPr id="8194" name="Picture 2" descr="Will Sm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94" y="823382"/>
            <a:ext cx="7834667" cy="588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327" y="125766"/>
            <a:ext cx="5791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Taylor Swift</a:t>
            </a:r>
            <a:endParaRPr lang="en-US" sz="3500" b="1" dirty="0"/>
          </a:p>
        </p:txBody>
      </p:sp>
      <p:pic>
        <p:nvPicPr>
          <p:cNvPr id="7170" name="Picture 2" descr="Taylor Swi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824830"/>
            <a:ext cx="7845425" cy="589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327" y="125766"/>
            <a:ext cx="5791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Lil Wayne</a:t>
            </a:r>
            <a:endParaRPr lang="en-US" sz="3500" b="1" dirty="0"/>
          </a:p>
        </p:txBody>
      </p:sp>
      <p:pic>
        <p:nvPicPr>
          <p:cNvPr id="6146" name="Picture 2" descr="Lil Way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815305"/>
            <a:ext cx="7845425" cy="589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81000"/>
            <a:ext cx="6858000" cy="6096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9000" dirty="0" smtClean="0">
                <a:solidFill>
                  <a:srgbClr val="00B0F0"/>
                </a:solidFill>
                <a:latin typeface="BernhardFashion BT" pitchFamily="82" charset="0"/>
              </a:rPr>
              <a:t>intro To Interior Design</a:t>
            </a:r>
            <a:endParaRPr lang="en-US" sz="9000" dirty="0">
              <a:solidFill>
                <a:srgbClr val="00B0F0"/>
              </a:solidFill>
              <a:latin typeface="BernhardFashion B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654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7630357" cy="1143000"/>
          </a:xfrm>
        </p:spPr>
        <p:txBody>
          <a:bodyPr>
            <a:normAutofit/>
          </a:bodyPr>
          <a:lstStyle/>
          <a:p>
            <a:r>
              <a:rPr lang="en-US" sz="6000" u="sng" dirty="0" smtClean="0">
                <a:solidFill>
                  <a:schemeClr val="bg2">
                    <a:lumMod val="50000"/>
                  </a:schemeClr>
                </a:solidFill>
              </a:rPr>
              <a:t>Your Future Home</a:t>
            </a:r>
            <a:endParaRPr lang="en-US" sz="60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1776"/>
            <a:ext cx="8001000" cy="53400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Imagine the home you want in the future:</a:t>
            </a:r>
          </a:p>
          <a:p>
            <a:pPr marL="749808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Where will it be located?  (Near mountains, the ocean, big city, etc.)</a:t>
            </a:r>
          </a:p>
          <a:p>
            <a:pPr marL="749808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What will the climate be like where you live?</a:t>
            </a:r>
          </a:p>
          <a:p>
            <a:pPr marL="749808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Describe the outside or the exterior of your future house will look like.</a:t>
            </a:r>
          </a:p>
          <a:p>
            <a:pPr marL="749808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How big will your house be?  How many bedrooms?  How many bathrooms?  How many people could live there?</a:t>
            </a:r>
          </a:p>
          <a:p>
            <a:pPr marL="749808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What special or unique things will be in your house?  (Swimming pools, library, slides, etc.)</a:t>
            </a:r>
          </a:p>
          <a:p>
            <a:pPr marL="749808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Describe the inside or the interior of your future house.  What colors will you use?  What kind of furniture will you have?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0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>
            <a:normAutofit/>
          </a:bodyPr>
          <a:lstStyle/>
          <a:p>
            <a:r>
              <a:rPr lang="en-US" sz="6000" u="sng" dirty="0" smtClean="0">
                <a:solidFill>
                  <a:schemeClr val="bg2">
                    <a:lumMod val="50000"/>
                  </a:schemeClr>
                </a:solidFill>
              </a:rPr>
              <a:t>Needs &amp; Wants</a:t>
            </a:r>
            <a:endParaRPr lang="en-US" sz="60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776"/>
            <a:ext cx="7239000" cy="4846320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List 3 activities families do in the home.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List 3 things families </a:t>
            </a:r>
            <a:r>
              <a:rPr lang="en-US" i="1" u="sng" dirty="0" smtClean="0"/>
              <a:t>NEED</a:t>
            </a:r>
            <a:r>
              <a:rPr lang="en-US" dirty="0" smtClean="0"/>
              <a:t> in a home.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List 3 things families </a:t>
            </a:r>
            <a:r>
              <a:rPr lang="en-US" i="1" u="sng" dirty="0" smtClean="0"/>
              <a:t>WANT</a:t>
            </a:r>
            <a:r>
              <a:rPr lang="en-US" dirty="0" smtClean="0"/>
              <a:t> in a home.  </a:t>
            </a:r>
            <a:endParaRPr lang="en-US" dirty="0"/>
          </a:p>
        </p:txBody>
      </p:sp>
      <p:pic>
        <p:nvPicPr>
          <p:cNvPr id="1026" name="Picture 2" descr="http://teacherweb.com/FL/SpringwoodElementary/MrsCorrigan/Clip-art-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38" y="3124200"/>
            <a:ext cx="370346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697766" y="2362200"/>
            <a:ext cx="3455634" cy="1752600"/>
            <a:chOff x="4697766" y="2362200"/>
            <a:chExt cx="3455634" cy="1752600"/>
          </a:xfrm>
        </p:grpSpPr>
        <p:sp>
          <p:nvSpPr>
            <p:cNvPr id="4" name="TextBox 3"/>
            <p:cNvSpPr txBox="1"/>
            <p:nvPr/>
          </p:nvSpPr>
          <p:spPr>
            <a:xfrm>
              <a:off x="6156664" y="3160693"/>
              <a:ext cx="19967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What’s the difference?</a:t>
              </a:r>
              <a:endParaRPr lang="en-US" sz="28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4697766" y="2362200"/>
              <a:ext cx="1676400" cy="8914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4697766" y="2872668"/>
              <a:ext cx="1667522" cy="3943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0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71628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 smtClean="0"/>
              <a:t>Can you guess who lives in each of the following houses?</a:t>
            </a:r>
            <a:endParaRPr lang="en-US" sz="7500" dirty="0"/>
          </a:p>
        </p:txBody>
      </p:sp>
    </p:spTree>
    <p:extLst>
      <p:ext uri="{BB962C8B-B14F-4D97-AF65-F5344CB8AC3E}">
        <p14:creationId xmlns:p14="http://schemas.microsoft.com/office/powerpoint/2010/main" val="36328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64" y="152400"/>
            <a:ext cx="7620000" cy="1143000"/>
          </a:xfrm>
        </p:spPr>
        <p:txBody>
          <a:bodyPr>
            <a:normAutofit/>
          </a:bodyPr>
          <a:lstStyle/>
          <a:p>
            <a:r>
              <a:rPr lang="en-US" sz="6000" u="sng" dirty="0" smtClean="0">
                <a:solidFill>
                  <a:schemeClr val="bg2">
                    <a:lumMod val="50000"/>
                  </a:schemeClr>
                </a:solidFill>
              </a:rPr>
              <a:t>Function &amp; Beauty</a:t>
            </a:r>
            <a:endParaRPr lang="en-US" sz="60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64" y="1441776"/>
            <a:ext cx="7239000" cy="4846320"/>
          </a:xfrm>
        </p:spPr>
        <p:txBody>
          <a:bodyPr/>
          <a:lstStyle/>
          <a:p>
            <a:r>
              <a:rPr lang="en-US" dirty="0" smtClean="0"/>
              <a:t>Homes can include everything a family NEEDS and WANTS, especially when it is designed around both </a:t>
            </a:r>
            <a:r>
              <a:rPr lang="en-US" i="1" u="sng" dirty="0" smtClean="0"/>
              <a:t>FUNCTION</a:t>
            </a:r>
            <a:r>
              <a:rPr lang="en-US" dirty="0" smtClean="0"/>
              <a:t> and </a:t>
            </a:r>
            <a:r>
              <a:rPr lang="en-US" i="1" u="sng" dirty="0" smtClean="0"/>
              <a:t>BEAUTY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2" name="Picture 4" descr="http://olpos.com/wp-content/uploads/2013/11/unique-house-design-wooden-material-eco-friendly-945x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04" y="2766132"/>
            <a:ext cx="528879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10800000">
            <a:off x="0" y="0"/>
            <a:ext cx="9144000" cy="6858000"/>
          </a:xfrm>
          <a:prstGeom prst="line">
            <a:avLst/>
          </a:prstGeom>
          <a:ln w="38100">
            <a:solidFill>
              <a:srgbClr val="CC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088" y="0"/>
            <a:ext cx="8062912" cy="874713"/>
          </a:xfrm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ln w="19050">
                  <a:solidFill>
                    <a:schemeClr val="bg1"/>
                  </a:solidFill>
                </a:ln>
                <a:solidFill>
                  <a:srgbClr val="FF1D7E"/>
                </a:solidFill>
              </a:rPr>
              <a:t>4. What </a:t>
            </a:r>
            <a:r>
              <a:rPr lang="en-US" sz="5000" b="1" dirty="0" smtClean="0">
                <a:ln w="19050">
                  <a:solidFill>
                    <a:schemeClr val="bg1"/>
                  </a:solidFill>
                </a:ln>
                <a:solidFill>
                  <a:srgbClr val="FF1D7E"/>
                </a:solidFill>
              </a:rPr>
              <a:t>is Interior Design?</a:t>
            </a:r>
            <a:endParaRPr lang="en-US" sz="5000" b="1" dirty="0">
              <a:ln w="19050">
                <a:solidFill>
                  <a:schemeClr val="bg1"/>
                </a:solidFill>
              </a:ln>
              <a:solidFill>
                <a:srgbClr val="FF1D7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295400"/>
            <a:ext cx="8077200" cy="1752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The design of a functional and beautiful living environment.</a:t>
            </a:r>
            <a:endParaRPr lang="en-US" sz="3200" b="1" dirty="0"/>
          </a:p>
        </p:txBody>
      </p:sp>
      <p:pic>
        <p:nvPicPr>
          <p:cNvPr id="1026" name="Picture 2" descr="http://www.interior-design.us/interior-design.jpg"/>
          <p:cNvPicPr>
            <a:picLocks noChangeAspect="1" noChangeArrowheads="1"/>
          </p:cNvPicPr>
          <p:nvPr/>
        </p:nvPicPr>
        <p:blipFill>
          <a:blip r:embed="rId3"/>
          <a:srcRect b="6156"/>
          <a:stretch>
            <a:fillRect/>
          </a:stretch>
        </p:blipFill>
        <p:spPr bwMode="auto">
          <a:xfrm>
            <a:off x="228601" y="2362200"/>
            <a:ext cx="4830792" cy="3657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 rot="10800000" flipV="1">
            <a:off x="6477000" y="4953000"/>
            <a:ext cx="2667000" cy="1905000"/>
          </a:xfrm>
          <a:prstGeom prst="line">
            <a:avLst/>
          </a:prstGeom>
          <a:ln w="38100">
            <a:solidFill>
              <a:srgbClr val="CC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63000" cy="2514600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5500" dirty="0" smtClean="0"/>
              <a:t>5. How </a:t>
            </a:r>
            <a:r>
              <a:rPr lang="en-US" sz="5500" dirty="0" smtClean="0"/>
              <a:t>do we create a functional and beautiful living environment?</a:t>
            </a:r>
            <a:endParaRPr lang="en-US" sz="5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352800"/>
            <a:ext cx="8763000" cy="1874794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500" b="1" dirty="0" smtClean="0"/>
              <a:t>By </a:t>
            </a:r>
            <a:r>
              <a:rPr lang="en-US" sz="3500" b="1" i="1" dirty="0" smtClean="0"/>
              <a:t>carefully</a:t>
            </a:r>
            <a:r>
              <a:rPr lang="en-US" sz="3500" b="1" dirty="0" smtClean="0"/>
              <a:t>  using the </a:t>
            </a:r>
          </a:p>
          <a:p>
            <a:pPr algn="ctr"/>
            <a:endParaRPr lang="en-US" sz="1100" b="1" dirty="0" smtClean="0"/>
          </a:p>
          <a:p>
            <a:pPr algn="ctr"/>
            <a:r>
              <a:rPr lang="en-US" sz="4600" b="1" dirty="0" smtClean="0"/>
              <a:t>Elements &amp; Principles of Design</a:t>
            </a:r>
            <a:endParaRPr lang="en-US" sz="46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6858000" cy="1447800"/>
          </a:xfr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4500" dirty="0" smtClean="0"/>
              <a:t>6. What </a:t>
            </a:r>
            <a:r>
              <a:rPr lang="en-US" sz="4500" dirty="0" smtClean="0"/>
              <a:t>are the </a:t>
            </a:r>
            <a:br>
              <a:rPr lang="en-US" sz="4500" dirty="0" smtClean="0"/>
            </a:br>
            <a:r>
              <a:rPr lang="en-US" sz="4500" dirty="0" smtClean="0"/>
              <a:t>elements of design?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000" y="1828800"/>
            <a:ext cx="3352800" cy="2971800"/>
          </a:xfrm>
        </p:spPr>
        <p:txBody>
          <a:bodyPr>
            <a:noAutofit/>
          </a:bodyPr>
          <a:lstStyle/>
          <a:p>
            <a:pPr marL="514350" indent="-514350" algn="l"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/>
            </a:pPr>
            <a:r>
              <a:rPr lang="en-US" sz="2500" dirty="0" smtClean="0"/>
              <a:t>Color</a:t>
            </a:r>
          </a:p>
          <a:p>
            <a:pPr marL="514350" indent="-514350" algn="l"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/>
            </a:pPr>
            <a:r>
              <a:rPr lang="en-US" sz="2500" dirty="0" smtClean="0"/>
              <a:t>Line</a:t>
            </a:r>
          </a:p>
          <a:p>
            <a:pPr marL="514350" indent="-514350" algn="l"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/>
            </a:pPr>
            <a:r>
              <a:rPr lang="en-US" sz="2500" dirty="0" smtClean="0"/>
              <a:t>Space</a:t>
            </a:r>
          </a:p>
          <a:p>
            <a:pPr marL="514350" indent="-514350" algn="l"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/>
            </a:pPr>
            <a:r>
              <a:rPr lang="en-US" sz="2500" dirty="0" smtClean="0"/>
              <a:t>Shape &amp; Form</a:t>
            </a:r>
          </a:p>
          <a:p>
            <a:pPr marL="514350" indent="-514350" algn="l"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/>
            </a:pPr>
            <a:r>
              <a:rPr lang="en-US" sz="2500" dirty="0" smtClean="0"/>
              <a:t>Texture</a:t>
            </a:r>
          </a:p>
          <a:p>
            <a:pPr marL="514350" indent="-514350" algn="l">
              <a:buClr>
                <a:schemeClr val="accent1">
                  <a:lumMod val="75000"/>
                </a:schemeClr>
              </a:buClr>
              <a:buSzPct val="85000"/>
              <a:buFont typeface="+mj-lt"/>
              <a:buAutoNum type="arabicPeriod"/>
            </a:pPr>
            <a:r>
              <a:rPr lang="en-US" sz="2500" dirty="0" smtClean="0"/>
              <a:t>Pattern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52500" y="863600"/>
            <a:ext cx="8229600" cy="6034809"/>
            <a:chOff x="914400" y="469900"/>
            <a:chExt cx="8229600" cy="6034809"/>
          </a:xfrm>
        </p:grpSpPr>
        <p:pic>
          <p:nvPicPr>
            <p:cNvPr id="52236" name="Picture 12" descr="http://upload.wikimedia.org/wikipedia/en/thumb/0/02/Texture_spectrum.jpg/800px-Texture_spectrum.jpg"/>
            <p:cNvPicPr>
              <a:picLocks noChangeAspect="1" noChangeArrowheads="1"/>
            </p:cNvPicPr>
            <p:nvPr/>
          </p:nvPicPr>
          <p:blipFill>
            <a:blip r:embed="rId4"/>
            <a:srcRect t="3333" r="41667" b="69167"/>
            <a:stretch>
              <a:fillRect/>
            </a:stretch>
          </p:blipFill>
          <p:spPr bwMode="auto">
            <a:xfrm>
              <a:off x="3048000" y="4445000"/>
              <a:ext cx="5181600" cy="685800"/>
            </a:xfrm>
            <a:prstGeom prst="rect">
              <a:avLst/>
            </a:prstGeom>
            <a:noFill/>
          </p:spPr>
        </p:pic>
        <p:pic>
          <p:nvPicPr>
            <p:cNvPr id="5" name="Picture 12" descr="http://upload.wikimedia.org/wikipedia/en/thumb/0/02/Texture_spectrum.jpg/800px-Texture_spectrum.jpg"/>
            <p:cNvPicPr>
              <a:picLocks noChangeAspect="1" noChangeArrowheads="1"/>
            </p:cNvPicPr>
            <p:nvPr/>
          </p:nvPicPr>
          <p:blipFill>
            <a:blip r:embed="rId4"/>
            <a:srcRect l="59375" t="3333" r="30209" b="69167"/>
            <a:stretch>
              <a:fillRect/>
            </a:stretch>
          </p:blipFill>
          <p:spPr bwMode="auto">
            <a:xfrm>
              <a:off x="5257800" y="2971800"/>
              <a:ext cx="762000" cy="685800"/>
            </a:xfrm>
            <a:prstGeom prst="rect">
              <a:avLst/>
            </a:prstGeom>
            <a:noFill/>
          </p:spPr>
        </p:pic>
        <p:pic>
          <p:nvPicPr>
            <p:cNvPr id="6" name="Picture 12" descr="http://upload.wikimedia.org/wikipedia/en/thumb/0/02/Texture_spectrum.jpg/800px-Texture_spectrum.jpg"/>
            <p:cNvPicPr>
              <a:picLocks noChangeAspect="1" noChangeArrowheads="1"/>
            </p:cNvPicPr>
            <p:nvPr/>
          </p:nvPicPr>
          <p:blipFill>
            <a:blip r:embed="rId4"/>
            <a:srcRect t="61389" r="41667" b="10000"/>
            <a:stretch>
              <a:fillRect/>
            </a:stretch>
          </p:blipFill>
          <p:spPr bwMode="auto">
            <a:xfrm>
              <a:off x="914400" y="5791200"/>
              <a:ext cx="5181600" cy="713509"/>
            </a:xfrm>
            <a:prstGeom prst="rect">
              <a:avLst/>
            </a:prstGeom>
            <a:noFill/>
          </p:spPr>
        </p:pic>
        <p:pic>
          <p:nvPicPr>
            <p:cNvPr id="7" name="Picture 12" descr="http://upload.wikimedia.org/wikipedia/en/thumb/0/02/Texture_spectrum.jpg/800px-Texture_spectrum.jpg"/>
            <p:cNvPicPr>
              <a:picLocks noChangeAspect="1" noChangeArrowheads="1"/>
            </p:cNvPicPr>
            <p:nvPr/>
          </p:nvPicPr>
          <p:blipFill>
            <a:blip r:embed="rId4"/>
            <a:srcRect t="33889" r="41667" b="41667"/>
            <a:stretch>
              <a:fillRect/>
            </a:stretch>
          </p:blipFill>
          <p:spPr bwMode="auto">
            <a:xfrm>
              <a:off x="1981200" y="5181600"/>
              <a:ext cx="5181600" cy="609600"/>
            </a:xfrm>
            <a:prstGeom prst="rect">
              <a:avLst/>
            </a:prstGeom>
            <a:noFill/>
          </p:spPr>
        </p:pic>
        <p:pic>
          <p:nvPicPr>
            <p:cNvPr id="8" name="Picture 12" descr="http://upload.wikimedia.org/wikipedia/en/thumb/0/02/Texture_spectrum.jpg/800px-Texture_spectrum.jpg"/>
            <p:cNvPicPr>
              <a:picLocks noChangeAspect="1" noChangeArrowheads="1"/>
            </p:cNvPicPr>
            <p:nvPr/>
          </p:nvPicPr>
          <p:blipFill>
            <a:blip r:embed="rId4"/>
            <a:srcRect l="59375" t="61389" b="10000"/>
            <a:stretch>
              <a:fillRect/>
            </a:stretch>
          </p:blipFill>
          <p:spPr bwMode="auto">
            <a:xfrm>
              <a:off x="4191000" y="3733800"/>
              <a:ext cx="2971800" cy="713509"/>
            </a:xfrm>
            <a:prstGeom prst="rect">
              <a:avLst/>
            </a:prstGeom>
            <a:noFill/>
          </p:spPr>
        </p:pic>
        <p:pic>
          <p:nvPicPr>
            <p:cNvPr id="9" name="Picture 12" descr="http://upload.wikimedia.org/wikipedia/en/thumb/0/02/Texture_spectrum.jpg/800px-Texture_spectrum.jpg"/>
            <p:cNvPicPr>
              <a:picLocks noChangeAspect="1" noChangeArrowheads="1"/>
            </p:cNvPicPr>
            <p:nvPr/>
          </p:nvPicPr>
          <p:blipFill>
            <a:blip r:embed="rId4"/>
            <a:srcRect l="70833" t="33889" r="14583" b="38610"/>
            <a:stretch>
              <a:fillRect/>
            </a:stretch>
          </p:blipFill>
          <p:spPr bwMode="auto">
            <a:xfrm>
              <a:off x="7162800" y="3733800"/>
              <a:ext cx="1066800" cy="685800"/>
            </a:xfrm>
            <a:prstGeom prst="rect">
              <a:avLst/>
            </a:prstGeom>
            <a:noFill/>
          </p:spPr>
        </p:pic>
        <p:pic>
          <p:nvPicPr>
            <p:cNvPr id="10" name="Picture 12" descr="http://upload.wikimedia.org/wikipedia/en/thumb/0/02/Texture_spectrum.jpg/800px-Texture_spectrum.jpg"/>
            <p:cNvPicPr>
              <a:picLocks noChangeAspect="1" noChangeArrowheads="1"/>
            </p:cNvPicPr>
            <p:nvPr/>
          </p:nvPicPr>
          <p:blipFill>
            <a:blip r:embed="rId4"/>
            <a:srcRect l="87500" t="27778" r="2083" b="44722"/>
            <a:stretch>
              <a:fillRect/>
            </a:stretch>
          </p:blipFill>
          <p:spPr bwMode="auto">
            <a:xfrm>
              <a:off x="8229600" y="3733800"/>
              <a:ext cx="762000" cy="685800"/>
            </a:xfrm>
            <a:prstGeom prst="rect">
              <a:avLst/>
            </a:prstGeom>
            <a:noFill/>
          </p:spPr>
        </p:pic>
        <p:pic>
          <p:nvPicPr>
            <p:cNvPr id="11" name="Picture 12" descr="http://upload.wikimedia.org/wikipedia/en/thumb/0/02/Texture_spectrum.jpg/800px-Texture_spectrum.jpg"/>
            <p:cNvPicPr>
              <a:picLocks noChangeAspect="1" noChangeArrowheads="1"/>
            </p:cNvPicPr>
            <p:nvPr/>
          </p:nvPicPr>
          <p:blipFill>
            <a:blip r:embed="rId4"/>
            <a:srcRect l="70833" t="277" r="16668" b="69167"/>
            <a:stretch>
              <a:fillRect/>
            </a:stretch>
          </p:blipFill>
          <p:spPr bwMode="auto">
            <a:xfrm>
              <a:off x="6096000" y="2819400"/>
              <a:ext cx="990600" cy="825500"/>
            </a:xfrm>
            <a:prstGeom prst="rect">
              <a:avLst/>
            </a:prstGeom>
            <a:noFill/>
          </p:spPr>
        </p:pic>
        <p:pic>
          <p:nvPicPr>
            <p:cNvPr id="12" name="Picture 12" descr="http://upload.wikimedia.org/wikipedia/en/thumb/0/02/Texture_spectrum.jpg/800px-Texture_spectrum.jpg"/>
            <p:cNvPicPr>
              <a:picLocks noChangeAspect="1" noChangeArrowheads="1"/>
            </p:cNvPicPr>
            <p:nvPr/>
          </p:nvPicPr>
          <p:blipFill>
            <a:blip r:embed="rId4"/>
            <a:srcRect l="86216" t="277" r="323" b="74338"/>
            <a:stretch>
              <a:fillRect/>
            </a:stretch>
          </p:blipFill>
          <p:spPr bwMode="auto">
            <a:xfrm>
              <a:off x="7162800" y="2971800"/>
              <a:ext cx="1066800" cy="685800"/>
            </a:xfrm>
            <a:prstGeom prst="rect">
              <a:avLst/>
            </a:prstGeom>
            <a:noFill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/>
            <a:srcRect r="17241" b="18519"/>
            <a:stretch>
              <a:fillRect/>
            </a:stretch>
          </p:blipFill>
          <p:spPr bwMode="auto">
            <a:xfrm>
              <a:off x="8229600" y="2931160"/>
              <a:ext cx="914400" cy="72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96000" y="2133600"/>
              <a:ext cx="947736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62800" y="1295400"/>
              <a:ext cx="99536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229600" y="2209800"/>
              <a:ext cx="9144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88200" y="2157412"/>
              <a:ext cx="914400" cy="814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 t="59600" r="30665"/>
            <a:stretch>
              <a:fillRect/>
            </a:stretch>
          </p:blipFill>
          <p:spPr bwMode="auto">
            <a:xfrm>
              <a:off x="8191500" y="1337068"/>
              <a:ext cx="897755" cy="790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1"/>
            <a:srcRect l="11379" t="22414" r="11379" b="11379"/>
            <a:stretch>
              <a:fillRect/>
            </a:stretch>
          </p:blipFill>
          <p:spPr bwMode="auto">
            <a:xfrm>
              <a:off x="8178800" y="469900"/>
              <a:ext cx="889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467600" cy="12954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tx1"/>
                  </a:solidFill>
                </a:ln>
              </a:rPr>
              <a:t>7. What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</a:rPr>
              <a:t>are the </a:t>
            </a:r>
            <a:br>
              <a:rPr lang="en-US" sz="4000" dirty="0" smtClean="0">
                <a:ln>
                  <a:solidFill>
                    <a:schemeClr val="tx1"/>
                  </a:solidFill>
                </a:ln>
              </a:rPr>
            </a:br>
            <a:r>
              <a:rPr lang="en-US" sz="4000" dirty="0" smtClean="0">
                <a:ln>
                  <a:solidFill>
                    <a:schemeClr val="tx1"/>
                  </a:solidFill>
                </a:ln>
              </a:rPr>
              <a:t>principles of design?</a:t>
            </a:r>
            <a:endParaRPr lang="en-US" sz="4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5500" y="2133600"/>
            <a:ext cx="4648200" cy="3962400"/>
          </a:xfrm>
        </p:spPr>
        <p:txBody>
          <a:bodyPr>
            <a:normAutofit/>
          </a:bodyPr>
          <a:lstStyle/>
          <a:p>
            <a:pPr marL="457200" indent="-457200" algn="l">
              <a:buClr>
                <a:schemeClr val="accent6">
                  <a:lumMod val="50000"/>
                </a:schemeClr>
              </a:buClr>
            </a:pPr>
            <a:r>
              <a:rPr lang="en-US" sz="2500" b="1" dirty="0" smtClean="0">
                <a:solidFill>
                  <a:schemeClr val="accent6">
                    <a:lumMod val="50000"/>
                  </a:schemeClr>
                </a:solidFill>
              </a:rPr>
              <a:t>There are 5 Principles of design:</a:t>
            </a:r>
          </a:p>
          <a:p>
            <a:pPr marL="457200" indent="-457200" algn="l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500" b="1" dirty="0" smtClean="0">
                <a:solidFill>
                  <a:schemeClr val="accent6">
                    <a:lumMod val="50000"/>
                  </a:schemeClr>
                </a:solidFill>
              </a:rPr>
              <a:t>Balance</a:t>
            </a:r>
          </a:p>
          <a:p>
            <a:pPr marL="457200" indent="-457200" algn="l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500" b="1" dirty="0" smtClean="0">
                <a:solidFill>
                  <a:schemeClr val="accent6">
                    <a:lumMod val="50000"/>
                  </a:schemeClr>
                </a:solidFill>
              </a:rPr>
              <a:t>Scale/ Proportion</a:t>
            </a:r>
          </a:p>
          <a:p>
            <a:pPr marL="457200" indent="-457200" algn="l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500" b="1" dirty="0" smtClean="0">
                <a:solidFill>
                  <a:schemeClr val="accent6">
                    <a:lumMod val="50000"/>
                  </a:schemeClr>
                </a:solidFill>
              </a:rPr>
              <a:t>Emphasis (Focal Point)</a:t>
            </a:r>
          </a:p>
          <a:p>
            <a:pPr marL="457200" indent="-457200" algn="l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500" b="1" dirty="0" smtClean="0">
                <a:solidFill>
                  <a:schemeClr val="accent6">
                    <a:lumMod val="50000"/>
                  </a:schemeClr>
                </a:solidFill>
              </a:rPr>
              <a:t>Harmony</a:t>
            </a:r>
          </a:p>
          <a:p>
            <a:pPr marL="457200" indent="-457200" algn="l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500" b="1" dirty="0" smtClean="0">
                <a:solidFill>
                  <a:schemeClr val="accent6">
                    <a:lumMod val="50000"/>
                  </a:schemeClr>
                </a:solidFill>
              </a:rPr>
              <a:t>Rhythm</a:t>
            </a:r>
          </a:p>
          <a:p>
            <a:pPr marL="457200" indent="-457200" algn="l">
              <a:buClr>
                <a:schemeClr val="accent6">
                  <a:lumMod val="50000"/>
                </a:schemeClr>
              </a:buClr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algn="l">
              <a:buClr>
                <a:schemeClr val="accent6">
                  <a:lumMod val="50000"/>
                </a:schemeClr>
              </a:buClr>
            </a:pPr>
            <a:endParaRPr lang="en-US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428" name="Picture 4" descr="http://www.dezeen.com/wp-content/uploads/2007/06/design-basel-07.jpg"/>
          <p:cNvPicPr>
            <a:picLocks noChangeAspect="1" noChangeArrowheads="1"/>
          </p:cNvPicPr>
          <p:nvPr/>
        </p:nvPicPr>
        <p:blipFill>
          <a:blip r:embed="rId3"/>
          <a:srcRect l="7060" t="10724" r="3645" b="3484"/>
          <a:stretch>
            <a:fillRect/>
          </a:stretch>
        </p:blipFill>
        <p:spPr bwMode="auto">
          <a:xfrm>
            <a:off x="127000" y="1689100"/>
            <a:ext cx="4400550" cy="5029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5400000">
            <a:off x="4305300" y="-4076700"/>
            <a:ext cx="609600" cy="9067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8. How </a:t>
            </a:r>
            <a:r>
              <a:rPr lang="en-US" sz="4000" dirty="0" smtClean="0"/>
              <a:t>do they work together?</a:t>
            </a:r>
            <a:endParaRPr lang="en-US" sz="4000" dirty="0"/>
          </a:p>
        </p:txBody>
      </p:sp>
      <p:pic>
        <p:nvPicPr>
          <p:cNvPr id="6" name="Picture Placeholder 5" descr="fds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30" b="130"/>
          <a:stretch>
            <a:fillRect/>
          </a:stretch>
        </p:blipFill>
        <p:spPr>
          <a:xfrm>
            <a:off x="1402938" y="635000"/>
            <a:ext cx="6414325" cy="479874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3578" y="5499100"/>
            <a:ext cx="8276844" cy="1295400"/>
          </a:xfrm>
        </p:spPr>
        <p:txBody>
          <a:bodyPr>
            <a:noAutofit/>
          </a:bodyPr>
          <a:lstStyle/>
          <a:p>
            <a:pPr algn="ctr"/>
            <a:r>
              <a:rPr lang="en-US" sz="2500" dirty="0" smtClean="0">
                <a:latin typeface="Arial Black" pitchFamily="34" charset="0"/>
              </a:rPr>
              <a:t>Elements are </a:t>
            </a:r>
            <a:r>
              <a:rPr lang="en-US" sz="2500" u="sng" dirty="0" smtClean="0">
                <a:latin typeface="Arial Black" pitchFamily="34" charset="0"/>
              </a:rPr>
              <a:t>WHAT</a:t>
            </a:r>
            <a:r>
              <a:rPr lang="en-US" sz="2500" dirty="0" smtClean="0">
                <a:latin typeface="Arial Black" pitchFamily="34" charset="0"/>
              </a:rPr>
              <a:t> you use to decorate a room. Principles are </a:t>
            </a:r>
            <a:r>
              <a:rPr lang="en-US" sz="2500" u="sng" dirty="0" smtClean="0">
                <a:latin typeface="Arial Black" pitchFamily="34" charset="0"/>
              </a:rPr>
              <a:t>HOW</a:t>
            </a:r>
            <a:r>
              <a:rPr lang="en-US" sz="2500" dirty="0" smtClean="0">
                <a:latin typeface="Arial Black" pitchFamily="34" charset="0"/>
              </a:rPr>
              <a:t> you use the elements to get the look you want.</a:t>
            </a:r>
            <a:endParaRPr lang="en-US" sz="2500" u="sng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81000"/>
            <a:ext cx="6858000" cy="6096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smtClean="0">
                <a:solidFill>
                  <a:srgbClr val="00B0F0"/>
                </a:solidFill>
                <a:latin typeface="BernhardFashion BT" pitchFamily="82" charset="0"/>
              </a:rPr>
              <a:t>Careers Related to </a:t>
            </a:r>
            <a:r>
              <a:rPr lang="en-US" sz="8000" dirty="0" smtClean="0">
                <a:solidFill>
                  <a:srgbClr val="00B0F0"/>
                </a:solidFill>
                <a:latin typeface="BernhardFashion BT" pitchFamily="82" charset="0"/>
              </a:rPr>
              <a:t>Interior Design</a:t>
            </a:r>
            <a:endParaRPr lang="en-US" sz="8000" dirty="0">
              <a:solidFill>
                <a:srgbClr val="00B0F0"/>
              </a:solidFill>
              <a:latin typeface="BernhardFashion B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4554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30357" cy="1143000"/>
          </a:xfrm>
        </p:spPr>
        <p:txBody>
          <a:bodyPr>
            <a:normAutofit fontScale="90000"/>
          </a:bodyPr>
          <a:lstStyle/>
          <a:p>
            <a:r>
              <a:rPr lang="en-US" sz="6000" u="sng" dirty="0" smtClean="0">
                <a:solidFill>
                  <a:schemeClr val="bg2">
                    <a:lumMod val="50000"/>
                  </a:schemeClr>
                </a:solidFill>
              </a:rPr>
              <a:t>1. Interior Designer</a:t>
            </a:r>
            <a:endParaRPr lang="en-US" sz="60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434" name="Picture 2" descr="http://www.projectsisterhood.org/wp-content/uploads/interior-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7" y="1491088"/>
            <a:ext cx="7828403" cy="52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4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43" y="152400"/>
            <a:ext cx="7630357" cy="1143000"/>
          </a:xfrm>
        </p:spPr>
        <p:txBody>
          <a:bodyPr>
            <a:normAutofit/>
          </a:bodyPr>
          <a:lstStyle/>
          <a:p>
            <a:r>
              <a:rPr lang="en-US" sz="6000" u="sng" dirty="0" smtClean="0">
                <a:solidFill>
                  <a:schemeClr val="bg2">
                    <a:lumMod val="50000"/>
                  </a:schemeClr>
                </a:solidFill>
              </a:rPr>
              <a:t>2. Architect</a:t>
            </a:r>
            <a:endParaRPr lang="en-US" sz="60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1508" name="Picture 4" descr="http://www.midatlanticbx.com/construx/wp-content/uploads/2013/06/blue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0" y="1514538"/>
            <a:ext cx="7866890" cy="52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5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43" y="152400"/>
            <a:ext cx="7630357" cy="1143000"/>
          </a:xfrm>
        </p:spPr>
        <p:txBody>
          <a:bodyPr>
            <a:normAutofit/>
          </a:bodyPr>
          <a:lstStyle/>
          <a:p>
            <a:r>
              <a:rPr lang="en-US" sz="6000" u="sng" dirty="0" smtClean="0">
                <a:solidFill>
                  <a:schemeClr val="bg2">
                    <a:lumMod val="50000"/>
                  </a:schemeClr>
                </a:solidFill>
              </a:rPr>
              <a:t>3. Contractor</a:t>
            </a:r>
            <a:endParaRPr lang="en-US" sz="60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2530" name="Picture 2" descr="http://tribwpmt.files.wordpress.com/2013/05/hiring-a-contractor-tole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28749"/>
            <a:ext cx="7857498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4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327" y="125766"/>
            <a:ext cx="5791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Justin Bieber</a:t>
            </a:r>
            <a:endParaRPr lang="en-US" sz="3500" b="1" dirty="0"/>
          </a:p>
        </p:txBody>
      </p:sp>
      <p:pic>
        <p:nvPicPr>
          <p:cNvPr id="4100" name="Picture 4" descr="Justin Bieber's New $10.8 Million Home in the Hollywood H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8" y="792956"/>
            <a:ext cx="7921625" cy="59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36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43" y="152400"/>
            <a:ext cx="7935157" cy="1143000"/>
          </a:xfrm>
        </p:spPr>
        <p:txBody>
          <a:bodyPr>
            <a:noAutofit/>
          </a:bodyPr>
          <a:lstStyle/>
          <a:p>
            <a:r>
              <a:rPr lang="en-US" sz="4800" u="sng" dirty="0" smtClean="0">
                <a:solidFill>
                  <a:schemeClr val="bg2">
                    <a:lumMod val="50000"/>
                  </a:schemeClr>
                </a:solidFill>
              </a:rPr>
              <a:t>4. Furniture Craftsman</a:t>
            </a:r>
            <a:endParaRPr lang="en-US" sz="48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3554" name="Picture 2" descr="http://t3.gstatic.com/images?q=tbn:ANd9GcRnuHMTDI-aT7SCItd7A-hPmeZVnuVFpQjxHx8EdyZHmLN9KPuTKw:www.finewoodworking.com/assets/uploads/posts/107782/bombe-lead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526006"/>
            <a:ext cx="7769226" cy="517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43" y="152400"/>
            <a:ext cx="7935157" cy="1143000"/>
          </a:xfrm>
        </p:spPr>
        <p:txBody>
          <a:bodyPr>
            <a:normAutofit/>
          </a:bodyPr>
          <a:lstStyle/>
          <a:p>
            <a:r>
              <a:rPr lang="en-US" sz="5000" u="sng" dirty="0" smtClean="0">
                <a:solidFill>
                  <a:schemeClr val="bg2">
                    <a:lumMod val="50000"/>
                  </a:schemeClr>
                </a:solidFill>
              </a:rPr>
              <a:t>5. Landscape Architect</a:t>
            </a:r>
            <a:endParaRPr lang="en-US" sz="50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5602" name="Picture 2" descr="http://t2.gstatic.com/images?q=tbn:ANd9GcTS7JFmLQb20zpODAvnivk2lr66TETcne_zEyzoVwxDtExEyY2BOA:www.outdoorarchitecture.com/wp-content/uploads/2011/07/landscape_architect_to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0"/>
            <a:ext cx="781486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3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43" y="152400"/>
            <a:ext cx="7935157" cy="1143000"/>
          </a:xfrm>
        </p:spPr>
        <p:txBody>
          <a:bodyPr>
            <a:noAutofit/>
          </a:bodyPr>
          <a:lstStyle/>
          <a:p>
            <a:r>
              <a:rPr lang="en-US" sz="4400" u="sng" dirty="0" smtClean="0">
                <a:solidFill>
                  <a:schemeClr val="bg2">
                    <a:lumMod val="50000"/>
                  </a:schemeClr>
                </a:solidFill>
              </a:rPr>
              <a:t>6. Set and Exhibit Designer</a:t>
            </a:r>
            <a:endParaRPr lang="en-US" sz="44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26" name="Picture 2" descr="http://blogs.courant.com/curtain/CreveCoe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1"/>
            <a:ext cx="8001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7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43" y="152400"/>
            <a:ext cx="7935157" cy="1143000"/>
          </a:xfrm>
        </p:spPr>
        <p:txBody>
          <a:bodyPr>
            <a:noAutofit/>
          </a:bodyPr>
          <a:lstStyle/>
          <a:p>
            <a:r>
              <a:rPr lang="en-US" sz="4800" u="sng" dirty="0" smtClean="0">
                <a:solidFill>
                  <a:schemeClr val="bg2">
                    <a:lumMod val="50000"/>
                  </a:schemeClr>
                </a:solidFill>
              </a:rPr>
              <a:t>7. Art Director</a:t>
            </a:r>
            <a:endParaRPr lang="en-US" sz="48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8674" name="Picture 2" descr="http://www.bls.gov/ooh/images/2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47800"/>
            <a:ext cx="7388225" cy="527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5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43" y="152400"/>
            <a:ext cx="7935157" cy="1143000"/>
          </a:xfrm>
        </p:spPr>
        <p:txBody>
          <a:bodyPr>
            <a:noAutofit/>
          </a:bodyPr>
          <a:lstStyle/>
          <a:p>
            <a:r>
              <a:rPr lang="en-US" sz="4800" u="sng" dirty="0" smtClean="0">
                <a:solidFill>
                  <a:schemeClr val="bg2">
                    <a:lumMod val="50000"/>
                  </a:schemeClr>
                </a:solidFill>
              </a:rPr>
              <a:t>8. Costume Designer</a:t>
            </a:r>
            <a:endParaRPr lang="en-US" sz="48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7650" name="Picture 2" descr="http://www-tc.pbs.org/arts/media/nuarte/assets/08-the-costu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2600"/>
            <a:ext cx="7857066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327" y="125766"/>
            <a:ext cx="5791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Katy Perry</a:t>
            </a:r>
            <a:endParaRPr lang="en-US" sz="3500" b="1" dirty="0"/>
          </a:p>
        </p:txBody>
      </p:sp>
      <p:pic>
        <p:nvPicPr>
          <p:cNvPr id="17410" name="Picture 2" descr="Katy Per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1" y="792220"/>
            <a:ext cx="7923471" cy="59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5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327" y="125766"/>
            <a:ext cx="5791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Drew Barrymore</a:t>
            </a:r>
            <a:endParaRPr lang="en-US" sz="3500" b="1" dirty="0"/>
          </a:p>
        </p:txBody>
      </p:sp>
      <p:pic>
        <p:nvPicPr>
          <p:cNvPr id="16386" name="Picture 2" descr="Drew Barry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8" y="833402"/>
            <a:ext cx="7921625" cy="59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327" y="125766"/>
            <a:ext cx="5791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/>
              <a:t>Pharrell</a:t>
            </a:r>
            <a:r>
              <a:rPr lang="en-US" sz="3500" b="1" dirty="0" smtClean="0"/>
              <a:t> Williams</a:t>
            </a:r>
            <a:endParaRPr lang="en-US" sz="3500" b="1" dirty="0"/>
          </a:p>
        </p:txBody>
      </p:sp>
      <p:pic>
        <p:nvPicPr>
          <p:cNvPr id="15362" name="Picture 2" descr="Pharrell Willi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4" y="848170"/>
            <a:ext cx="7848645" cy="589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327" y="125766"/>
            <a:ext cx="5791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Reese Witherspoon</a:t>
            </a:r>
            <a:endParaRPr lang="en-US" sz="3500" b="1" dirty="0"/>
          </a:p>
        </p:txBody>
      </p:sp>
      <p:pic>
        <p:nvPicPr>
          <p:cNvPr id="14338" name="Picture 2" descr="Reese Withersp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7" y="793378"/>
            <a:ext cx="7921625" cy="59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327" y="125766"/>
            <a:ext cx="5791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Kanye West</a:t>
            </a:r>
            <a:endParaRPr lang="en-US" sz="3500" b="1" dirty="0"/>
          </a:p>
        </p:txBody>
      </p:sp>
      <p:pic>
        <p:nvPicPr>
          <p:cNvPr id="4" name="Picture 3" descr="kanye-west-house.jpg"/>
          <p:cNvPicPr>
            <a:picLocks noChangeAspect="1"/>
          </p:cNvPicPr>
          <p:nvPr/>
        </p:nvPicPr>
        <p:blipFill rotWithShape="1">
          <a:blip r:embed="rId2" cstate="print"/>
          <a:srcRect l="874" t="41111" r="50718" b="41111"/>
          <a:stretch/>
        </p:blipFill>
        <p:spPr>
          <a:xfrm>
            <a:off x="76200" y="1219200"/>
            <a:ext cx="798490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327" y="125766"/>
            <a:ext cx="5791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Alex Rodriguez</a:t>
            </a:r>
            <a:endParaRPr lang="en-US" sz="3500" b="1" dirty="0"/>
          </a:p>
        </p:txBody>
      </p:sp>
      <p:pic>
        <p:nvPicPr>
          <p:cNvPr id="12290" name="Picture 2" descr="Alex Rodrigu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843470"/>
            <a:ext cx="7845425" cy="587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1597</TotalTime>
  <Words>383</Words>
  <Application>Microsoft Office PowerPoint</Application>
  <PresentationFormat>On-screen Show (4:3)</PresentationFormat>
  <Paragraphs>72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Opulent</vt:lpstr>
      <vt:lpstr>Concourse</vt:lpstr>
      <vt:lpstr>Verve</vt:lpstr>
      <vt:lpstr>Oriel</vt:lpstr>
      <vt:lpstr>Trek</vt:lpstr>
      <vt:lpstr>Who Lives here?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 To Interior Design</vt:lpstr>
      <vt:lpstr>Your Future Home</vt:lpstr>
      <vt:lpstr>Needs &amp; Wants</vt:lpstr>
      <vt:lpstr>Function &amp; Beauty</vt:lpstr>
      <vt:lpstr>4. What is Interior Design?</vt:lpstr>
      <vt:lpstr>5. How do we create a functional and beautiful living environment?</vt:lpstr>
      <vt:lpstr>6. What are the  elements of design?</vt:lpstr>
      <vt:lpstr>7. What are the  principles of design?</vt:lpstr>
      <vt:lpstr>8. How do they work together?</vt:lpstr>
      <vt:lpstr>Careers Related to Interior Design</vt:lpstr>
      <vt:lpstr>1. Interior Designer</vt:lpstr>
      <vt:lpstr>2. Architect</vt:lpstr>
      <vt:lpstr>3. Contractor</vt:lpstr>
      <vt:lpstr>4. Furniture Craftsman</vt:lpstr>
      <vt:lpstr>5. Landscape Architect</vt:lpstr>
      <vt:lpstr>6. Set and Exhibit Designer</vt:lpstr>
      <vt:lpstr>7. Art Director</vt:lpstr>
      <vt:lpstr>8. Costume Designer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and Principles of Design!</dc:title>
  <dc:creator>Dana Blackburn</dc:creator>
  <cp:lastModifiedBy>Laura Schiers</cp:lastModifiedBy>
  <cp:revision>209</cp:revision>
  <dcterms:created xsi:type="dcterms:W3CDTF">2008-05-18T19:07:53Z</dcterms:created>
  <dcterms:modified xsi:type="dcterms:W3CDTF">2014-07-13T01:00:40Z</dcterms:modified>
</cp:coreProperties>
</file>