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9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</p:sldIdLst>
  <p:sldSz cx="9601200" cy="7315200"/>
  <p:notesSz cx="6858000" cy="9144000"/>
  <p:defaultTextStyle>
    <a:defPPr>
      <a:defRPr lang="en-US"/>
    </a:defPPr>
    <a:lvl1pPr marL="0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A7C9"/>
    <a:srgbClr val="7DB0D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76" y="-102"/>
      </p:cViewPr>
      <p:guideLst>
        <p:guide orient="horz" pos="2304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573D8-794B-4D9E-B51C-9E0ACFBCF57A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85800"/>
            <a:ext cx="45021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3C19B-9988-4151-8D04-815BF4C0D6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685800"/>
            <a:ext cx="4502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5C070-192E-4FBB-ACCF-843EAAA0198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5C070-192E-4FBB-ACCF-843EAAA0198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5C070-192E-4FBB-ACCF-843EAAA0198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3C19B-9988-4151-8D04-815BF4C0D6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5C070-192E-4FBB-ACCF-843EAAA0198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272454"/>
            <a:ext cx="81610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4145280"/>
            <a:ext cx="67208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3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6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9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6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CB13-D0AE-42DA-8695-06A731B5A784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E75-5EDF-47D5-B83F-DEFFF8E1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CB13-D0AE-42DA-8695-06A731B5A784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E75-5EDF-47D5-B83F-DEFFF8E1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292948"/>
            <a:ext cx="216027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292948"/>
            <a:ext cx="632079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CB13-D0AE-42DA-8695-06A731B5A784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E75-5EDF-47D5-B83F-DEFFF8E1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CB13-D0AE-42DA-8695-06A731B5A784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E75-5EDF-47D5-B83F-DEFFF8E1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700694"/>
            <a:ext cx="8161020" cy="145288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3100495"/>
            <a:ext cx="8161020" cy="1600199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3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6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32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65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98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3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64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CB13-D0AE-42DA-8695-06A731B5A784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E75-5EDF-47D5-B83F-DEFFF8E1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706880"/>
            <a:ext cx="4240530" cy="482769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706880"/>
            <a:ext cx="4240530" cy="482769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CB13-D0AE-42DA-8695-06A731B5A784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E75-5EDF-47D5-B83F-DEFFF8E1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637454"/>
            <a:ext cx="4242197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2319867"/>
            <a:ext cx="4242197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1637454"/>
            <a:ext cx="4243864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2319867"/>
            <a:ext cx="4243864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CB13-D0AE-42DA-8695-06A731B5A784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E75-5EDF-47D5-B83F-DEFFF8E1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CB13-D0AE-42DA-8695-06A731B5A784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E75-5EDF-47D5-B83F-DEFFF8E1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CB13-D0AE-42DA-8695-06A731B5A784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E75-5EDF-47D5-B83F-DEFFF8E1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91253"/>
            <a:ext cx="3158729" cy="123952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91254"/>
            <a:ext cx="5367338" cy="6243321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1530774"/>
            <a:ext cx="3158729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CB13-D0AE-42DA-8695-06A731B5A784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E75-5EDF-47D5-B83F-DEFFF8E1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5120640"/>
            <a:ext cx="5760720" cy="60452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653627"/>
            <a:ext cx="5760720" cy="4389120"/>
          </a:xfrm>
        </p:spPr>
        <p:txBody>
          <a:bodyPr/>
          <a:lstStyle>
            <a:lvl1pPr marL="0" indent="0">
              <a:buNone/>
              <a:defRPr sz="3400"/>
            </a:lvl1pPr>
            <a:lvl2pPr marL="483306" indent="0">
              <a:buNone/>
              <a:defRPr sz="3000"/>
            </a:lvl2pPr>
            <a:lvl3pPr marL="966612" indent="0">
              <a:buNone/>
              <a:defRPr sz="2500"/>
            </a:lvl3pPr>
            <a:lvl4pPr marL="1449918" indent="0">
              <a:buNone/>
              <a:defRPr sz="2100"/>
            </a:lvl4pPr>
            <a:lvl5pPr marL="1933224" indent="0">
              <a:buNone/>
              <a:defRPr sz="2100"/>
            </a:lvl5pPr>
            <a:lvl6pPr marL="2416531" indent="0">
              <a:buNone/>
              <a:defRPr sz="2100"/>
            </a:lvl6pPr>
            <a:lvl7pPr marL="2899837" indent="0">
              <a:buNone/>
              <a:defRPr sz="2100"/>
            </a:lvl7pPr>
            <a:lvl8pPr marL="3383143" indent="0">
              <a:buNone/>
              <a:defRPr sz="2100"/>
            </a:lvl8pPr>
            <a:lvl9pPr marL="3866449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725161"/>
            <a:ext cx="5760720" cy="858519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CB13-D0AE-42DA-8695-06A731B5A784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51E75-5EDF-47D5-B83F-DEFFF8E1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292947"/>
            <a:ext cx="8641080" cy="1219200"/>
          </a:xfrm>
          <a:prstGeom prst="rect">
            <a:avLst/>
          </a:prstGeom>
        </p:spPr>
        <p:txBody>
          <a:bodyPr vert="horz" lIns="96661" tIns="48331" rIns="96661" bIns="4833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706880"/>
            <a:ext cx="8641080" cy="4827694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6780107"/>
            <a:ext cx="22402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6CB13-D0AE-42DA-8695-06A731B5A784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6780107"/>
            <a:ext cx="30403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6780107"/>
            <a:ext cx="22402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51E75-5EDF-47D5-B83F-DEFFF8E1C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6612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480" indent="-362480" algn="l" defTabSz="96661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5372" indent="-302066" algn="l" defTabSz="966612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8265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1571" indent="-241653" algn="l" defTabSz="96661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4878" indent="-241653" algn="l" defTabSz="966612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8184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490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4796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8102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" y="914400"/>
            <a:ext cx="9121140" cy="1568027"/>
          </a:xfrm>
        </p:spPr>
        <p:txBody>
          <a:bodyPr>
            <a:noAutofit/>
          </a:bodyPr>
          <a:lstStyle/>
          <a:p>
            <a:r>
              <a:rPr lang="en-US" sz="10000" b="1" u="sng" dirty="0" smtClean="0">
                <a:latin typeface="CK Nitelite" pitchFamily="2" charset="0"/>
              </a:rPr>
              <a:t>Cooking Terms</a:t>
            </a:r>
            <a:endParaRPr lang="en-US" sz="10000" b="1" u="sng" dirty="0">
              <a:latin typeface="CK Nitelite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28600"/>
            <a:ext cx="9144000" cy="6858000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5760" y="365760"/>
            <a:ext cx="8869680" cy="6583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3000" y="2590800"/>
            <a:ext cx="46552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02031" y="140589"/>
            <a:ext cx="6197138" cy="821005"/>
          </a:xfrm>
          <a:prstGeom prst="rect">
            <a:avLst/>
          </a:prstGeom>
          <a:noFill/>
        </p:spPr>
        <p:txBody>
          <a:bodyPr wrap="square" lIns="96655" tIns="48328" rIns="96655" bIns="48328" rtlCol="0">
            <a:spAutoFit/>
          </a:bodyPr>
          <a:lstStyle/>
          <a:p>
            <a:pPr algn="ctr"/>
            <a:r>
              <a:rPr lang="en-US" sz="4700" b="1" u="sng" dirty="0" smtClean="0"/>
              <a:t>Mrs. T. and Her Babies</a:t>
            </a:r>
            <a:endParaRPr lang="en-US" sz="4700" b="1" u="sng" dirty="0"/>
          </a:p>
        </p:txBody>
      </p:sp>
      <p:sp>
        <p:nvSpPr>
          <p:cNvPr id="63" name="TextBox 62"/>
          <p:cNvSpPr txBox="1"/>
          <p:nvPr/>
        </p:nvSpPr>
        <p:spPr>
          <a:xfrm>
            <a:off x="5309755" y="1087357"/>
            <a:ext cx="4291445" cy="3421587"/>
          </a:xfrm>
          <a:prstGeom prst="rect">
            <a:avLst/>
          </a:prstGeom>
          <a:noFill/>
        </p:spPr>
        <p:txBody>
          <a:bodyPr wrap="square" lIns="96655" tIns="48328" rIns="96655" bIns="48328" rtlCol="0">
            <a:spAutoFit/>
          </a:bodyPr>
          <a:lstStyle/>
          <a:p>
            <a:r>
              <a:rPr lang="en-US" sz="2400" b="1" u="sng" dirty="0" smtClean="0"/>
              <a:t>Helpful Hints: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T. = Tablespoon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t. = teaspoon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Mrs. T. has 3 baby </a:t>
            </a:r>
            <a:r>
              <a:rPr lang="en-US" sz="2400" dirty="0" err="1" smtClean="0"/>
              <a:t>t.’s</a:t>
            </a: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There are 3 little </a:t>
            </a:r>
            <a:r>
              <a:rPr lang="en-US" sz="2400" dirty="0" err="1" smtClean="0"/>
              <a:t>t.’s</a:t>
            </a:r>
            <a:r>
              <a:rPr lang="en-US" sz="2400" dirty="0" smtClean="0"/>
              <a:t> with 1 big T.</a:t>
            </a:r>
          </a:p>
          <a:p>
            <a:endParaRPr lang="en-US" sz="2400" dirty="0"/>
          </a:p>
          <a:p>
            <a:r>
              <a:rPr lang="en-US" sz="2400" b="1" u="sng" dirty="0" smtClean="0"/>
              <a:t>Equivalents To Remember: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1 Tablespoon = 3 teaspoons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1/2 Tablespoon = 1 ½ teaspoons</a:t>
            </a:r>
          </a:p>
        </p:txBody>
      </p:sp>
      <p:pic>
        <p:nvPicPr>
          <p:cNvPr id="4" name="Picture 3" descr="Mrs. T-Equivalents-KEY.png"/>
          <p:cNvPicPr/>
          <p:nvPr/>
        </p:nvPicPr>
        <p:blipFill>
          <a:blip r:embed="rId3" cstate="print"/>
          <a:srcRect l="2316" t="44486" r="36576" b="16349"/>
          <a:stretch>
            <a:fillRect/>
          </a:stretch>
        </p:blipFill>
        <p:spPr>
          <a:xfrm>
            <a:off x="0" y="1362635"/>
            <a:ext cx="5309755" cy="5020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02031" y="140589"/>
            <a:ext cx="6197138" cy="821005"/>
          </a:xfrm>
          <a:prstGeom prst="rect">
            <a:avLst/>
          </a:prstGeom>
          <a:noFill/>
        </p:spPr>
        <p:txBody>
          <a:bodyPr wrap="square" lIns="96655" tIns="48328" rIns="96655" bIns="48328" rtlCol="0">
            <a:spAutoFit/>
          </a:bodyPr>
          <a:lstStyle/>
          <a:p>
            <a:pPr algn="ctr"/>
            <a:r>
              <a:rPr lang="en-US" sz="4700" b="1" u="sng" dirty="0" smtClean="0"/>
              <a:t>Young T. and Cousin Oz.</a:t>
            </a:r>
            <a:endParaRPr lang="en-US" sz="4700" b="1" u="sng" dirty="0"/>
          </a:p>
        </p:txBody>
      </p:sp>
      <p:sp>
        <p:nvSpPr>
          <p:cNvPr id="63" name="TextBox 62"/>
          <p:cNvSpPr txBox="1"/>
          <p:nvPr/>
        </p:nvSpPr>
        <p:spPr>
          <a:xfrm>
            <a:off x="5600700" y="1004047"/>
            <a:ext cx="3927764" cy="6530130"/>
          </a:xfrm>
          <a:prstGeom prst="rect">
            <a:avLst/>
          </a:prstGeom>
          <a:noFill/>
        </p:spPr>
        <p:txBody>
          <a:bodyPr wrap="square" lIns="96655" tIns="48328" rIns="96655" bIns="48328" rtlCol="0">
            <a:spAutoFit/>
          </a:bodyPr>
          <a:lstStyle/>
          <a:p>
            <a:r>
              <a:rPr lang="en-US" sz="2400" b="1" u="sng" dirty="0" smtClean="0"/>
              <a:t>Helpful Hints: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Young T. just got his drivers license-He is 16 </a:t>
            </a:r>
            <a:r>
              <a:rPr lang="en-US" dirty="0" smtClean="0"/>
              <a:t>(16 Tablespoons)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He now gets to drive the “Cup Car” </a:t>
            </a:r>
            <a:r>
              <a:rPr lang="en-US" dirty="0" smtClean="0"/>
              <a:t>(1 Cup)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Cousin Oz. is half as old as Young T.-He is only 8 </a:t>
            </a:r>
            <a:r>
              <a:rPr lang="en-US" dirty="0" smtClean="0"/>
              <a:t>(8 Ounces)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It takes 8 ounces to fill up the “Cup Car” </a:t>
            </a:r>
            <a:r>
              <a:rPr lang="en-US" dirty="0" smtClean="0"/>
              <a:t>(8 oz. = 1 c.)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r>
              <a:rPr lang="en-US" sz="2400" b="1" u="sng" dirty="0" smtClean="0"/>
              <a:t>Equivalents To Remember: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8 Ounces = 1 Cup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1 Cup = 16 Tablespoons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3/4 Cup = 12 Tablespoons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1/2 Cup = 8 Tablespoons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1/4 Cup = 4 Tablespoons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1/8 Cup = 2 Tablespoons</a:t>
            </a:r>
            <a:endParaRPr lang="en-US" dirty="0"/>
          </a:p>
        </p:txBody>
      </p:sp>
      <p:grpSp>
        <p:nvGrpSpPr>
          <p:cNvPr id="2" name="Group 72"/>
          <p:cNvGrpSpPr/>
          <p:nvPr/>
        </p:nvGrpSpPr>
        <p:grpSpPr>
          <a:xfrm>
            <a:off x="0" y="1219200"/>
            <a:ext cx="5527964" cy="4661647"/>
            <a:chOff x="457200" y="1295400"/>
            <a:chExt cx="5562600" cy="4953000"/>
          </a:xfrm>
        </p:grpSpPr>
        <p:grpSp>
          <p:nvGrpSpPr>
            <p:cNvPr id="3" name="Group 68"/>
            <p:cNvGrpSpPr/>
            <p:nvPr/>
          </p:nvGrpSpPr>
          <p:grpSpPr>
            <a:xfrm>
              <a:off x="457200" y="1295400"/>
              <a:ext cx="5562600" cy="4953000"/>
              <a:chOff x="457200" y="1295400"/>
              <a:chExt cx="5562600" cy="4953000"/>
            </a:xfrm>
          </p:grpSpPr>
          <p:pic>
            <p:nvPicPr>
              <p:cNvPr id="4" name="Picture 3" descr="Mrs. T-Equivalents-KEY.png"/>
              <p:cNvPicPr/>
              <p:nvPr/>
            </p:nvPicPr>
            <p:blipFill>
              <a:blip r:embed="rId3" cstate="print"/>
              <a:srcRect l="55064" r="2114" b="73028"/>
              <a:stretch>
                <a:fillRect/>
              </a:stretch>
            </p:blipFill>
            <p:spPr>
              <a:xfrm>
                <a:off x="457200" y="1295400"/>
                <a:ext cx="5562600" cy="4876800"/>
              </a:xfrm>
              <a:prstGeom prst="rect">
                <a:avLst/>
              </a:prstGeom>
            </p:spPr>
          </p:pic>
          <p:sp>
            <p:nvSpPr>
              <p:cNvPr id="62" name="Rectangle 61"/>
              <p:cNvSpPr/>
              <p:nvPr/>
            </p:nvSpPr>
            <p:spPr>
              <a:xfrm>
                <a:off x="2819400" y="6093540"/>
                <a:ext cx="1263444" cy="1548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767348" y="1494504"/>
                <a:ext cx="14478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419600" y="1858296"/>
                <a:ext cx="838200" cy="4277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124200" y="4129548"/>
                <a:ext cx="457200" cy="4277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3352800" y="4281948"/>
                <a:ext cx="457200" cy="4277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1981200" y="1703994"/>
              <a:ext cx="1524000" cy="408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 Rounded MT Bold" pitchFamily="34" charset="0"/>
                </a:rPr>
                <a:t>Young T.</a:t>
              </a:r>
              <a:endParaRPr lang="en-US" b="1" dirty="0">
                <a:latin typeface="Arial Rounded MT Bold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119720" y="1915386"/>
              <a:ext cx="1524000" cy="408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 Rounded MT Bold" pitchFamily="34" charset="0"/>
                </a:rPr>
                <a:t>Cousin Oz.</a:t>
              </a:r>
              <a:endParaRPr lang="en-US" b="1" dirty="0">
                <a:latin typeface="Arial Rounded MT Bold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851356" y="4038600"/>
              <a:ext cx="1524000" cy="408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Arial Rounded MT Bold" pitchFamily="34" charset="0"/>
                </a:rPr>
                <a:t>Cup Car</a:t>
              </a:r>
              <a:endParaRPr lang="en-US" b="1" dirty="0">
                <a:latin typeface="Arial Rounded MT Bold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4808" y="140589"/>
            <a:ext cx="5411585" cy="821005"/>
          </a:xfrm>
          <a:prstGeom prst="rect">
            <a:avLst/>
          </a:prstGeom>
          <a:noFill/>
        </p:spPr>
        <p:txBody>
          <a:bodyPr wrap="square" lIns="96655" tIns="48328" rIns="96655" bIns="48328" rtlCol="0">
            <a:spAutoFit/>
          </a:bodyPr>
          <a:lstStyle/>
          <a:p>
            <a:pPr algn="ctr"/>
            <a:r>
              <a:rPr lang="en-US" sz="4700" b="1" u="sng" dirty="0"/>
              <a:t>GAL the Butterfly</a:t>
            </a:r>
          </a:p>
        </p:txBody>
      </p:sp>
      <p:grpSp>
        <p:nvGrpSpPr>
          <p:cNvPr id="2" name="Group 61"/>
          <p:cNvGrpSpPr/>
          <p:nvPr/>
        </p:nvGrpSpPr>
        <p:grpSpPr>
          <a:xfrm>
            <a:off x="58189" y="1362635"/>
            <a:ext cx="5691888" cy="5139765"/>
            <a:chOff x="1447800" y="762000"/>
            <a:chExt cx="6096000" cy="5638800"/>
          </a:xfrm>
        </p:grpSpPr>
        <p:pic>
          <p:nvPicPr>
            <p:cNvPr id="4" name="Picture 3" descr="Mrs. T-Equivalents-KEY.png"/>
            <p:cNvPicPr/>
            <p:nvPr/>
          </p:nvPicPr>
          <p:blipFill>
            <a:blip r:embed="rId2" cstate="print"/>
            <a:srcRect l="1071" r="56107" b="68755"/>
            <a:stretch>
              <a:fillRect/>
            </a:stretch>
          </p:blipFill>
          <p:spPr>
            <a:xfrm>
              <a:off x="1447800" y="762000"/>
              <a:ext cx="6096000" cy="5638800"/>
            </a:xfrm>
            <a:prstGeom prst="rect">
              <a:avLst/>
            </a:prstGeom>
          </p:spPr>
        </p:pic>
        <p:grpSp>
          <p:nvGrpSpPr>
            <p:cNvPr id="3" name="Group 9"/>
            <p:cNvGrpSpPr/>
            <p:nvPr/>
          </p:nvGrpSpPr>
          <p:grpSpPr>
            <a:xfrm rot="1196107">
              <a:off x="2895600" y="2191616"/>
              <a:ext cx="393879" cy="304800"/>
              <a:chOff x="2819400" y="2286000"/>
              <a:chExt cx="393879" cy="30480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2819400" y="2286000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984679" y="235039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10"/>
            <p:cNvGrpSpPr/>
            <p:nvPr/>
          </p:nvGrpSpPr>
          <p:grpSpPr>
            <a:xfrm rot="1196107">
              <a:off x="3375960" y="2590800"/>
              <a:ext cx="393879" cy="304800"/>
              <a:chOff x="2819400" y="2286000"/>
              <a:chExt cx="393879" cy="30480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2819400" y="2286000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984679" y="235039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13"/>
            <p:cNvGrpSpPr/>
            <p:nvPr/>
          </p:nvGrpSpPr>
          <p:grpSpPr>
            <a:xfrm rot="517039" flipV="1">
              <a:off x="2306612" y="3304388"/>
              <a:ext cx="393879" cy="304800"/>
              <a:chOff x="2819400" y="2286000"/>
              <a:chExt cx="393879" cy="304800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2819400" y="2286000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984679" y="235039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16"/>
            <p:cNvGrpSpPr/>
            <p:nvPr/>
          </p:nvGrpSpPr>
          <p:grpSpPr>
            <a:xfrm rot="512722" flipV="1">
              <a:off x="3015572" y="3438604"/>
              <a:ext cx="393879" cy="304800"/>
              <a:chOff x="2819400" y="2286000"/>
              <a:chExt cx="393879" cy="3048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2819400" y="2286000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84679" y="235039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0" name="Picture 19" descr="Mrs. T-Equivalents-KEY.png"/>
            <p:cNvPicPr/>
            <p:nvPr/>
          </p:nvPicPr>
          <p:blipFill>
            <a:blip r:embed="rId2" cstate="print"/>
            <a:srcRect l="30511" t="10556" r="63601" b="86911"/>
            <a:stretch>
              <a:fillRect/>
            </a:stretch>
          </p:blipFill>
          <p:spPr>
            <a:xfrm>
              <a:off x="5766516" y="4990563"/>
              <a:ext cx="838200" cy="45720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5638800" y="2667000"/>
              <a:ext cx="7620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511084" y="4495800"/>
              <a:ext cx="7620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477037" y="4418526"/>
              <a:ext cx="7620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23"/>
            <p:cNvGrpSpPr/>
            <p:nvPr/>
          </p:nvGrpSpPr>
          <p:grpSpPr>
            <a:xfrm rot="20403893" flipH="1">
              <a:off x="5526561" y="2685184"/>
              <a:ext cx="393879" cy="304800"/>
              <a:chOff x="2819400" y="2286000"/>
              <a:chExt cx="393879" cy="3048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2819400" y="2286000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984679" y="235039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26"/>
            <p:cNvGrpSpPr/>
            <p:nvPr/>
          </p:nvGrpSpPr>
          <p:grpSpPr>
            <a:xfrm rot="20403893" flipH="1">
              <a:off x="6059961" y="2380384"/>
              <a:ext cx="393879" cy="304800"/>
              <a:chOff x="2819400" y="2286000"/>
              <a:chExt cx="393879" cy="3048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2819400" y="2286000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984679" y="235039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29"/>
            <p:cNvGrpSpPr/>
            <p:nvPr/>
          </p:nvGrpSpPr>
          <p:grpSpPr>
            <a:xfrm rot="21082961" flipH="1" flipV="1">
              <a:off x="5910109" y="3609188"/>
              <a:ext cx="393879" cy="304800"/>
              <a:chOff x="2819400" y="2286000"/>
              <a:chExt cx="393879" cy="304800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2819400" y="2286000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984679" y="235039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32"/>
            <p:cNvGrpSpPr/>
            <p:nvPr/>
          </p:nvGrpSpPr>
          <p:grpSpPr>
            <a:xfrm rot="21087278" flipH="1" flipV="1">
              <a:off x="6497460" y="3477628"/>
              <a:ext cx="393879" cy="304800"/>
              <a:chOff x="2819400" y="2286000"/>
              <a:chExt cx="393879" cy="304800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2819400" y="2286000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984679" y="235039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6" name="Picture 35" descr="Mrs. T-Equivalents-KEY.png"/>
            <p:cNvPicPr/>
            <p:nvPr/>
          </p:nvPicPr>
          <p:blipFill>
            <a:blip r:embed="rId2" cstate="print"/>
            <a:srcRect l="30511" t="10556" r="63601" b="86911"/>
            <a:stretch>
              <a:fillRect/>
            </a:stretch>
          </p:blipFill>
          <p:spPr>
            <a:xfrm>
              <a:off x="2286000" y="4876800"/>
              <a:ext cx="838200" cy="457200"/>
            </a:xfrm>
            <a:prstGeom prst="rect">
              <a:avLst/>
            </a:prstGeom>
          </p:spPr>
        </p:pic>
        <p:pic>
          <p:nvPicPr>
            <p:cNvPr id="37" name="Picture 36" descr="Mrs. T-Equivalents-KEY.png"/>
            <p:cNvPicPr/>
            <p:nvPr/>
          </p:nvPicPr>
          <p:blipFill>
            <a:blip r:embed="rId2" cstate="print"/>
            <a:srcRect l="30511" t="10556" r="63601" b="86911"/>
            <a:stretch>
              <a:fillRect/>
            </a:stretch>
          </p:blipFill>
          <p:spPr>
            <a:xfrm>
              <a:off x="5841642" y="2972874"/>
              <a:ext cx="838200" cy="457200"/>
            </a:xfrm>
            <a:prstGeom prst="rect">
              <a:avLst/>
            </a:prstGeom>
          </p:spPr>
        </p:pic>
        <p:grpSp>
          <p:nvGrpSpPr>
            <p:cNvPr id="27" name="Group 37"/>
            <p:cNvGrpSpPr/>
            <p:nvPr/>
          </p:nvGrpSpPr>
          <p:grpSpPr>
            <a:xfrm rot="18786018">
              <a:off x="1945162" y="4706216"/>
              <a:ext cx="393879" cy="304800"/>
              <a:chOff x="2819400" y="2286000"/>
              <a:chExt cx="393879" cy="30480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2819400" y="2286000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984679" y="235039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40"/>
            <p:cNvGrpSpPr/>
            <p:nvPr/>
          </p:nvGrpSpPr>
          <p:grpSpPr>
            <a:xfrm rot="18158690">
              <a:off x="2704620" y="4439039"/>
              <a:ext cx="393879" cy="304800"/>
              <a:chOff x="2819400" y="2286000"/>
              <a:chExt cx="393879" cy="30480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2819400" y="2286000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984679" y="235039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43"/>
            <p:cNvGrpSpPr/>
            <p:nvPr/>
          </p:nvGrpSpPr>
          <p:grpSpPr>
            <a:xfrm rot="20925603" flipV="1">
              <a:off x="2692928" y="5598063"/>
              <a:ext cx="393879" cy="304800"/>
              <a:chOff x="2819400" y="2286000"/>
              <a:chExt cx="393879" cy="304800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2819400" y="2286000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984679" y="235039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46"/>
            <p:cNvGrpSpPr/>
            <p:nvPr/>
          </p:nvGrpSpPr>
          <p:grpSpPr>
            <a:xfrm rot="19382149" flipV="1">
              <a:off x="3100059" y="5193191"/>
              <a:ext cx="393879" cy="304800"/>
              <a:chOff x="2819400" y="2286000"/>
              <a:chExt cx="393879" cy="3048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2819400" y="2286000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984679" y="235039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9"/>
            <p:cNvGrpSpPr/>
            <p:nvPr/>
          </p:nvGrpSpPr>
          <p:grpSpPr>
            <a:xfrm rot="2813982" flipH="1">
              <a:off x="5407586" y="4920813"/>
              <a:ext cx="393879" cy="304800"/>
              <a:chOff x="2819400" y="2286000"/>
              <a:chExt cx="393879" cy="3048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2819400" y="2286000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984679" y="235039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52"/>
            <p:cNvGrpSpPr/>
            <p:nvPr/>
          </p:nvGrpSpPr>
          <p:grpSpPr>
            <a:xfrm rot="3441310" flipH="1">
              <a:off x="5980147" y="4450844"/>
              <a:ext cx="393879" cy="304800"/>
              <a:chOff x="2819400" y="2286000"/>
              <a:chExt cx="393879" cy="304800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2819400" y="2286000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984679" y="235039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55"/>
            <p:cNvGrpSpPr/>
            <p:nvPr/>
          </p:nvGrpSpPr>
          <p:grpSpPr>
            <a:xfrm rot="674397" flipH="1" flipV="1">
              <a:off x="5752392" y="5598064"/>
              <a:ext cx="393879" cy="304800"/>
              <a:chOff x="2819400" y="2286000"/>
              <a:chExt cx="393879" cy="304800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2819400" y="2286000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984679" y="235039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58"/>
            <p:cNvGrpSpPr/>
            <p:nvPr/>
          </p:nvGrpSpPr>
          <p:grpSpPr>
            <a:xfrm rot="2217851" flipH="1" flipV="1">
              <a:off x="6428174" y="4978970"/>
              <a:ext cx="393879" cy="304800"/>
              <a:chOff x="2819400" y="2286000"/>
              <a:chExt cx="393879" cy="304800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2819400" y="2286000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984679" y="2350395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5673436" y="1381760"/>
            <a:ext cx="3927764" cy="4191028"/>
          </a:xfrm>
          <a:prstGeom prst="rect">
            <a:avLst/>
          </a:prstGeom>
          <a:noFill/>
        </p:spPr>
        <p:txBody>
          <a:bodyPr wrap="square" lIns="96655" tIns="48328" rIns="96655" bIns="48328" rtlCol="0">
            <a:spAutoFit/>
          </a:bodyPr>
          <a:lstStyle/>
          <a:p>
            <a:r>
              <a:rPr lang="en-US" sz="2400" b="1" u="sng" dirty="0" smtClean="0"/>
              <a:t>Helpful Hints: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GAL stands for Gallon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GAL’s wings are so QT!  </a:t>
            </a:r>
            <a:r>
              <a:rPr lang="en-US" dirty="0" smtClean="0"/>
              <a:t>(Quart)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4 Wings = 4 Quarts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Small Circles Represent 1 C.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r>
              <a:rPr lang="en-US" sz="2400" b="1" u="sng" dirty="0" smtClean="0"/>
              <a:t>Equivalents To Remember: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4 Cups = 1 Quart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4 Quarts = 1 Gallon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16 Cups = 1 Gallon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02031" y="140589"/>
            <a:ext cx="6197138" cy="821005"/>
          </a:xfrm>
          <a:prstGeom prst="rect">
            <a:avLst/>
          </a:prstGeom>
          <a:noFill/>
        </p:spPr>
        <p:txBody>
          <a:bodyPr wrap="square" lIns="96655" tIns="48328" rIns="96655" bIns="48328" rtlCol="0">
            <a:spAutoFit/>
          </a:bodyPr>
          <a:lstStyle/>
          <a:p>
            <a:pPr algn="ctr"/>
            <a:r>
              <a:rPr lang="en-US" sz="4700" b="1" u="sng" dirty="0" smtClean="0"/>
              <a:t>The Cup Kids</a:t>
            </a:r>
            <a:endParaRPr lang="en-US" sz="4700" b="1" u="sng" dirty="0"/>
          </a:p>
        </p:txBody>
      </p:sp>
      <p:sp>
        <p:nvSpPr>
          <p:cNvPr id="63" name="TextBox 62"/>
          <p:cNvSpPr txBox="1"/>
          <p:nvPr/>
        </p:nvSpPr>
        <p:spPr>
          <a:xfrm>
            <a:off x="5600700" y="1004047"/>
            <a:ext cx="3927764" cy="2775256"/>
          </a:xfrm>
          <a:prstGeom prst="rect">
            <a:avLst/>
          </a:prstGeom>
          <a:noFill/>
        </p:spPr>
        <p:txBody>
          <a:bodyPr wrap="square" lIns="96655" tIns="48328" rIns="96655" bIns="48328" rtlCol="0">
            <a:spAutoFit/>
          </a:bodyPr>
          <a:lstStyle/>
          <a:p>
            <a:r>
              <a:rPr lang="en-US" sz="2400" b="1" u="sng" dirty="0" smtClean="0"/>
              <a:t>Helpful Hints: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Each Kid represents 1 cup</a:t>
            </a:r>
          </a:p>
          <a:p>
            <a:endParaRPr lang="en-US" sz="2400" dirty="0"/>
          </a:p>
          <a:p>
            <a:r>
              <a:rPr lang="en-US" sz="2400" b="1" u="sng" dirty="0" smtClean="0"/>
              <a:t>Equivalents To Remember: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2 Cups = 1 Pint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2</a:t>
            </a:r>
            <a:r>
              <a:rPr lang="en-US" sz="2400" dirty="0" smtClean="0"/>
              <a:t> Pints = 1 Quart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4 Cups = 1 Quart</a:t>
            </a:r>
          </a:p>
        </p:txBody>
      </p:sp>
      <p:grpSp>
        <p:nvGrpSpPr>
          <p:cNvPr id="2" name="Group 36"/>
          <p:cNvGrpSpPr/>
          <p:nvPr/>
        </p:nvGrpSpPr>
        <p:grpSpPr>
          <a:xfrm>
            <a:off x="1471153" y="1004047"/>
            <a:ext cx="3111238" cy="6167718"/>
            <a:chOff x="609600" y="838200"/>
            <a:chExt cx="3259392" cy="6705600"/>
          </a:xfrm>
        </p:grpSpPr>
        <p:pic>
          <p:nvPicPr>
            <p:cNvPr id="22" name="Picture 21" descr="Mrs. T-Equivalents-KEY.png"/>
            <p:cNvPicPr/>
            <p:nvPr/>
          </p:nvPicPr>
          <p:blipFill>
            <a:blip r:embed="rId3" cstate="print"/>
            <a:srcRect l="93978" t="42297" r="1550" b="54082"/>
            <a:stretch>
              <a:fillRect/>
            </a:stretch>
          </p:blipFill>
          <p:spPr>
            <a:xfrm>
              <a:off x="3411792" y="3429000"/>
              <a:ext cx="457200" cy="533400"/>
            </a:xfrm>
            <a:prstGeom prst="rect">
              <a:avLst/>
            </a:prstGeom>
          </p:spPr>
        </p:pic>
        <p:grpSp>
          <p:nvGrpSpPr>
            <p:cNvPr id="3" name="Group 30"/>
            <p:cNvGrpSpPr/>
            <p:nvPr/>
          </p:nvGrpSpPr>
          <p:grpSpPr>
            <a:xfrm>
              <a:off x="609600" y="838200"/>
              <a:ext cx="2362200" cy="6705600"/>
              <a:chOff x="609600" y="838200"/>
              <a:chExt cx="2362200" cy="6705600"/>
            </a:xfrm>
          </p:grpSpPr>
          <p:pic>
            <p:nvPicPr>
              <p:cNvPr id="4" name="Picture 3" descr="Mrs. T-Equivalents-KEY.png"/>
              <p:cNvPicPr/>
              <p:nvPr/>
            </p:nvPicPr>
            <p:blipFill>
              <a:blip r:embed="rId3" cstate="print"/>
              <a:srcRect l="75348" t="39194" r="1550" b="15290"/>
              <a:stretch>
                <a:fillRect/>
              </a:stretch>
            </p:blipFill>
            <p:spPr>
              <a:xfrm>
                <a:off x="609600" y="838200"/>
                <a:ext cx="2362200" cy="6705600"/>
              </a:xfrm>
              <a:prstGeom prst="rect">
                <a:avLst/>
              </a:prstGeom>
            </p:spPr>
          </p:pic>
          <p:sp>
            <p:nvSpPr>
              <p:cNvPr id="16" name="Right Bracket 15"/>
              <p:cNvSpPr/>
              <p:nvPr/>
            </p:nvSpPr>
            <p:spPr>
              <a:xfrm>
                <a:off x="2209800" y="5211096"/>
                <a:ext cx="152400" cy="1219200"/>
              </a:xfrm>
              <a:prstGeom prst="rightBracke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438400" y="4114800"/>
                <a:ext cx="533400" cy="685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438400" y="1219200"/>
                <a:ext cx="533400" cy="685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6" name="Picture 25" descr="Mrs. T-Equivalents-KEY.png"/>
              <p:cNvPicPr/>
              <p:nvPr/>
            </p:nvPicPr>
            <p:blipFill>
              <a:blip r:embed="rId3" cstate="print"/>
              <a:srcRect l="92488" t="70744" r="3786" b="25635"/>
              <a:stretch>
                <a:fillRect/>
              </a:stretch>
            </p:blipFill>
            <p:spPr>
              <a:xfrm>
                <a:off x="2362200" y="1430592"/>
                <a:ext cx="381000" cy="533400"/>
              </a:xfrm>
              <a:prstGeom prst="rect">
                <a:avLst/>
              </a:prstGeom>
            </p:spPr>
          </p:pic>
          <p:pic>
            <p:nvPicPr>
              <p:cNvPr id="27" name="Picture 26" descr="Mrs. T-Equivalents-KEY.png"/>
              <p:cNvPicPr/>
              <p:nvPr/>
            </p:nvPicPr>
            <p:blipFill>
              <a:blip r:embed="rId3" cstate="print"/>
              <a:srcRect l="92488" t="70744" r="3786" b="25635"/>
              <a:stretch>
                <a:fillRect/>
              </a:stretch>
            </p:blipFill>
            <p:spPr>
              <a:xfrm>
                <a:off x="2362200" y="2831688"/>
                <a:ext cx="381000" cy="533400"/>
              </a:xfrm>
              <a:prstGeom prst="rect">
                <a:avLst/>
              </a:prstGeom>
            </p:spPr>
          </p:pic>
          <p:pic>
            <p:nvPicPr>
              <p:cNvPr id="28" name="Picture 27" descr="Mrs. T-Equivalents-KEY.png"/>
              <p:cNvPicPr/>
              <p:nvPr/>
            </p:nvPicPr>
            <p:blipFill>
              <a:blip r:embed="rId3" cstate="print"/>
              <a:srcRect l="92488" t="70744" r="3786" b="25635"/>
              <a:stretch>
                <a:fillRect/>
              </a:stretch>
            </p:blipFill>
            <p:spPr>
              <a:xfrm>
                <a:off x="2362200" y="4191000"/>
                <a:ext cx="381000" cy="533400"/>
              </a:xfrm>
              <a:prstGeom prst="rect">
                <a:avLst/>
              </a:prstGeom>
            </p:spPr>
          </p:pic>
          <p:sp>
            <p:nvSpPr>
              <p:cNvPr id="18" name="Right Bracket 17"/>
              <p:cNvSpPr/>
              <p:nvPr/>
            </p:nvSpPr>
            <p:spPr>
              <a:xfrm>
                <a:off x="2209800" y="3829664"/>
                <a:ext cx="152400" cy="1219200"/>
              </a:xfrm>
              <a:prstGeom prst="rightBracke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ight Bracket 18"/>
              <p:cNvSpPr/>
              <p:nvPr/>
            </p:nvSpPr>
            <p:spPr>
              <a:xfrm>
                <a:off x="2209800" y="2448232"/>
                <a:ext cx="152400" cy="1219200"/>
              </a:xfrm>
              <a:prstGeom prst="rightBracke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ight Bracket 19"/>
              <p:cNvSpPr/>
              <p:nvPr/>
            </p:nvSpPr>
            <p:spPr>
              <a:xfrm>
                <a:off x="2209800" y="1066800"/>
                <a:ext cx="152400" cy="1219200"/>
              </a:xfrm>
              <a:prstGeom prst="rightBracke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1" name="Picture 20" descr="Mrs. T-Equivalents-KEY.png"/>
            <p:cNvPicPr/>
            <p:nvPr/>
          </p:nvPicPr>
          <p:blipFill>
            <a:blip r:embed="rId3" cstate="print"/>
            <a:srcRect l="93233" t="61434" r="1550" b="34428"/>
            <a:stretch>
              <a:fillRect/>
            </a:stretch>
          </p:blipFill>
          <p:spPr>
            <a:xfrm>
              <a:off x="2836608" y="1995948"/>
              <a:ext cx="533400" cy="609600"/>
            </a:xfrm>
            <a:prstGeom prst="rect">
              <a:avLst/>
            </a:prstGeom>
          </p:spPr>
        </p:pic>
        <p:pic>
          <p:nvPicPr>
            <p:cNvPr id="32" name="Picture 31" descr="Mrs. T-Equivalents-KEY.png"/>
            <p:cNvPicPr/>
            <p:nvPr/>
          </p:nvPicPr>
          <p:blipFill>
            <a:blip r:embed="rId3" cstate="print"/>
            <a:srcRect l="93233" t="61434" r="1550" b="34428"/>
            <a:stretch>
              <a:fillRect/>
            </a:stretch>
          </p:blipFill>
          <p:spPr>
            <a:xfrm>
              <a:off x="2836608" y="4724400"/>
              <a:ext cx="533400" cy="609600"/>
            </a:xfrm>
            <a:prstGeom prst="rect">
              <a:avLst/>
            </a:prstGeom>
          </p:spPr>
        </p:pic>
        <p:sp>
          <p:nvSpPr>
            <p:cNvPr id="35" name="Right Bracket 34"/>
            <p:cNvSpPr/>
            <p:nvPr/>
          </p:nvSpPr>
          <p:spPr>
            <a:xfrm>
              <a:off x="2514600" y="990600"/>
              <a:ext cx="304800" cy="2743200"/>
            </a:xfrm>
            <a:prstGeom prst="righ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Bracket 32"/>
            <p:cNvSpPr/>
            <p:nvPr/>
          </p:nvSpPr>
          <p:spPr>
            <a:xfrm>
              <a:off x="2514600" y="3810000"/>
              <a:ext cx="304800" cy="2743200"/>
            </a:xfrm>
            <a:prstGeom prst="righ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ight Bracket 35"/>
            <p:cNvSpPr/>
            <p:nvPr/>
          </p:nvSpPr>
          <p:spPr>
            <a:xfrm>
              <a:off x="2942304" y="838200"/>
              <a:ext cx="381000" cy="5867400"/>
            </a:xfrm>
            <a:prstGeom prst="rightBracket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3732" y="140589"/>
            <a:ext cx="8073736" cy="1545186"/>
          </a:xfrm>
          <a:prstGeom prst="rect">
            <a:avLst/>
          </a:prstGeom>
          <a:noFill/>
        </p:spPr>
        <p:txBody>
          <a:bodyPr wrap="square" lIns="96655" tIns="48328" rIns="96655" bIns="48328" rtlCol="0">
            <a:spAutoFit/>
          </a:bodyPr>
          <a:lstStyle/>
          <a:p>
            <a:pPr algn="ctr"/>
            <a:r>
              <a:rPr lang="en-US" sz="4700" b="1" u="sng" dirty="0" smtClean="0"/>
              <a:t>Other Important Equivalents To Remember</a:t>
            </a:r>
            <a:endParaRPr lang="en-US" sz="4700" b="1" u="sng" dirty="0"/>
          </a:p>
        </p:txBody>
      </p:sp>
      <p:sp>
        <p:nvSpPr>
          <p:cNvPr id="63" name="TextBox 62"/>
          <p:cNvSpPr txBox="1"/>
          <p:nvPr/>
        </p:nvSpPr>
        <p:spPr>
          <a:xfrm>
            <a:off x="254578" y="2294965"/>
            <a:ext cx="9092045" cy="4914303"/>
          </a:xfrm>
          <a:prstGeom prst="rect">
            <a:avLst/>
          </a:prstGeom>
          <a:noFill/>
        </p:spPr>
        <p:txBody>
          <a:bodyPr wrap="square" lIns="96655" tIns="48328" rIns="96655" bIns="48328" rtlCol="0">
            <a:spAutoFit/>
          </a:bodyPr>
          <a:lstStyle/>
          <a:p>
            <a:pPr algn="ctr"/>
            <a:r>
              <a:rPr lang="en-US" sz="4300" b="1" dirty="0" smtClean="0"/>
              <a:t>1 stick of butter/margarine = 1/2 cup</a:t>
            </a:r>
          </a:p>
          <a:p>
            <a:pPr algn="ctr"/>
            <a:endParaRPr lang="en-US" sz="4300" b="1" dirty="0" smtClean="0"/>
          </a:p>
          <a:p>
            <a:pPr algn="ctr"/>
            <a:r>
              <a:rPr lang="en-US" sz="4300" b="1" dirty="0" smtClean="0"/>
              <a:t>5 Tbsp. + 1 tsp. = 1/3 cup</a:t>
            </a:r>
          </a:p>
          <a:p>
            <a:pPr algn="ctr"/>
            <a:endParaRPr lang="en-US" sz="4300" b="1" dirty="0" smtClean="0"/>
          </a:p>
          <a:p>
            <a:pPr algn="ctr"/>
            <a:r>
              <a:rPr lang="en-US" sz="4300" b="1" dirty="0" smtClean="0"/>
              <a:t>8 oz. = 1 c.</a:t>
            </a:r>
          </a:p>
          <a:p>
            <a:pPr algn="ctr"/>
            <a:endParaRPr lang="en-US" sz="4300" b="1" dirty="0" smtClean="0"/>
          </a:p>
          <a:p>
            <a:pPr algn="ctr"/>
            <a:r>
              <a:rPr lang="en-US" sz="4300" b="1" dirty="0" smtClean="0"/>
              <a:t>16 oz. = 1 lb.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2400" y="228600"/>
            <a:ext cx="9088256" cy="3048000"/>
            <a:chOff x="152400" y="228600"/>
            <a:chExt cx="9088256" cy="3048000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152400" y="304800"/>
              <a:ext cx="6172200" cy="26670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AutoNum type="arabicPeriod"/>
                <a:tabLst/>
                <a:defRPr/>
              </a:pPr>
              <a:r>
                <a:rPr kumimoji="0" lang="en-US" sz="50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K Nitelite" pitchFamily="2" charset="0"/>
                </a:rPr>
                <a:t>Bake</a:t>
              </a: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3400" dirty="0" smtClean="0"/>
                <a:t>	To cook by dry heat, usually in an oven.</a:t>
              </a:r>
              <a:endParaRPr kumimoji="0" lang="en-US" sz="34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72200" y="228600"/>
              <a:ext cx="3068456" cy="3048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8" name="Group 7"/>
          <p:cNvGrpSpPr/>
          <p:nvPr/>
        </p:nvGrpSpPr>
        <p:grpSpPr>
          <a:xfrm>
            <a:off x="152400" y="2438400"/>
            <a:ext cx="9296400" cy="4800600"/>
            <a:chOff x="152400" y="2438400"/>
            <a:chExt cx="9296400" cy="4800600"/>
          </a:xfrm>
        </p:grpSpPr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152400" y="2438400"/>
              <a:ext cx="9296400" cy="33528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5000" b="1" noProof="0" dirty="0">
                  <a:latin typeface="CK Nitelite" pitchFamily="2" charset="0"/>
                </a:rPr>
                <a:t>2</a:t>
              </a:r>
              <a:r>
                <a:rPr kumimoji="0" lang="en-US" sz="5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K Nitelite" pitchFamily="2" charset="0"/>
                </a:rPr>
                <a:t>.  </a:t>
              </a:r>
              <a:r>
                <a:rPr lang="en-US" sz="5000" b="1" u="sng" dirty="0" smtClean="0">
                  <a:latin typeface="CK Nitelite" pitchFamily="2" charset="0"/>
                </a:rPr>
                <a:t>Beat</a:t>
              </a:r>
              <a:endParaRPr kumimoji="0" lang="en-US" sz="5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K Nitelite" pitchFamily="2" charset="0"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To make a mixture smooth by lifting it over and over quickly with a big beating stroke or to incorporate air through the mixture. (Usually with an electric mixer or wire whisk.)  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30837" y="5486400"/>
              <a:ext cx="2212563" cy="17049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3125" r="6250" b="7500"/>
            <a:stretch>
              <a:fillRect/>
            </a:stretch>
          </p:blipFill>
          <p:spPr bwMode="auto">
            <a:xfrm>
              <a:off x="5486400" y="5410200"/>
              <a:ext cx="1433384" cy="1828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" y="381000"/>
            <a:ext cx="9296400" cy="3287448"/>
            <a:chOff x="152400" y="381000"/>
            <a:chExt cx="9296400" cy="3287448"/>
          </a:xfrm>
        </p:grpSpPr>
        <p:sp>
          <p:nvSpPr>
            <p:cNvPr id="55" name="Content Placeholder 2"/>
            <p:cNvSpPr txBox="1">
              <a:spLocks/>
            </p:cNvSpPr>
            <p:nvPr/>
          </p:nvSpPr>
          <p:spPr>
            <a:xfrm>
              <a:off x="152400" y="381000"/>
              <a:ext cx="9296400" cy="193271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 lnSpcReduction="10000"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5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K Nitelite" pitchFamily="2" charset="0"/>
                </a:rPr>
                <a:t>3.  </a:t>
              </a:r>
              <a:r>
                <a:rPr kumimoji="0" lang="en-US" sz="50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K Nitelite" pitchFamily="2" charset="0"/>
                </a:rPr>
                <a:t>Blend</a:t>
              </a: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To mix two or more ingredients together until</a:t>
              </a:r>
              <a:r>
                <a:rPr kumimoji="0" lang="en-US" sz="34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well combined.</a:t>
              </a:r>
              <a:endPara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86200" y="1707885"/>
              <a:ext cx="2286000" cy="19605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7" name="Group 6"/>
          <p:cNvGrpSpPr/>
          <p:nvPr/>
        </p:nvGrpSpPr>
        <p:grpSpPr>
          <a:xfrm>
            <a:off x="152400" y="2743200"/>
            <a:ext cx="9296400" cy="4358733"/>
            <a:chOff x="152400" y="2743200"/>
            <a:chExt cx="9296400" cy="4358733"/>
          </a:xfrm>
        </p:grpSpPr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152400" y="2743200"/>
              <a:ext cx="9296400" cy="26670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5000" b="1" dirty="0" smtClean="0">
                  <a:latin typeface="CK Nitelite" pitchFamily="2" charset="0"/>
                </a:rPr>
                <a:t>4</a:t>
              </a:r>
              <a:r>
                <a:rPr kumimoji="0" lang="en-US" sz="5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K Nitelite" pitchFamily="2" charset="0"/>
                </a:rPr>
                <a:t>.  </a:t>
              </a:r>
              <a:r>
                <a:rPr lang="en-US" sz="5000" b="1" u="sng" dirty="0" smtClean="0">
                  <a:latin typeface="CK Nitelite" pitchFamily="2" charset="0"/>
                </a:rPr>
                <a:t>Boil</a:t>
              </a:r>
              <a:endParaRPr kumimoji="0" lang="en-US" sz="5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K Nitelite" pitchFamily="2" charset="0"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3400" dirty="0" smtClean="0"/>
                <a:t>	To cook in water or other liquid in which bubbles rise continually and break on surface.</a:t>
              </a:r>
              <a:endParaRPr kumimoji="0" lang="en-US" sz="34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2438" y="4800600"/>
              <a:ext cx="2264512" cy="2301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2400" y="152400"/>
            <a:ext cx="9296400" cy="3962400"/>
            <a:chOff x="152400" y="152400"/>
            <a:chExt cx="9296400" cy="3962400"/>
          </a:xfrm>
        </p:grpSpPr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152400" y="152400"/>
              <a:ext cx="9296400" cy="22860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5000" b="1" dirty="0" smtClean="0">
                  <a:latin typeface="CK Nitelite" pitchFamily="2" charset="0"/>
                </a:rPr>
                <a:t>5</a:t>
              </a:r>
              <a:r>
                <a:rPr kumimoji="0" lang="en-US" sz="5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K Nitelite" pitchFamily="2" charset="0"/>
                </a:rPr>
                <a:t>.  </a:t>
              </a:r>
              <a:r>
                <a:rPr kumimoji="0" lang="en-US" sz="50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K Nitelite" pitchFamily="2" charset="0"/>
                </a:rPr>
                <a:t>Cream</a:t>
              </a: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400" dirty="0" smtClean="0"/>
                <a:t>To work sugar and fat together until the mixture is soft and fluffy.</a:t>
              </a:r>
              <a:endPara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86200" y="1643062"/>
              <a:ext cx="3295650" cy="24717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8" name="Group 7"/>
          <p:cNvGrpSpPr/>
          <p:nvPr/>
        </p:nvGrpSpPr>
        <p:grpSpPr>
          <a:xfrm>
            <a:off x="152400" y="3276600"/>
            <a:ext cx="9296400" cy="3924300"/>
            <a:chOff x="152400" y="3276600"/>
            <a:chExt cx="9296400" cy="3924300"/>
          </a:xfrm>
        </p:grpSpPr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152400" y="3276600"/>
              <a:ext cx="9296400" cy="26670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5000" b="1" noProof="0" dirty="0" smtClean="0">
                  <a:latin typeface="CK Nitelite" pitchFamily="2" charset="0"/>
                </a:rPr>
                <a:t>6</a:t>
              </a:r>
              <a:r>
                <a:rPr kumimoji="0" lang="en-US" sz="5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K Nitelite" pitchFamily="2" charset="0"/>
                </a:rPr>
                <a:t>.  </a:t>
              </a:r>
              <a:r>
                <a:rPr kumimoji="0" lang="en-US" sz="50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K Nitelite" pitchFamily="2" charset="0"/>
                </a:rPr>
                <a:t>Cut-In</a:t>
              </a: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3400" dirty="0" smtClean="0"/>
                <a:t>	To cut fat into flour with two knives or a pastry blender.</a:t>
              </a:r>
              <a:endParaRPr kumimoji="0" lang="en-US" sz="34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38400" y="4800600"/>
              <a:ext cx="3200400" cy="24003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19800" y="5145291"/>
              <a:ext cx="2686050" cy="17889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" y="152400"/>
            <a:ext cx="9296400" cy="3678141"/>
            <a:chOff x="152400" y="152400"/>
            <a:chExt cx="9296400" cy="3678141"/>
          </a:xfrm>
        </p:grpSpPr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152400" y="152400"/>
              <a:ext cx="9296400" cy="22860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5000" b="1" noProof="0" dirty="0" smtClean="0">
                  <a:latin typeface="CK Nitelite" pitchFamily="2" charset="0"/>
                </a:rPr>
                <a:t>7</a:t>
              </a:r>
              <a:r>
                <a:rPr kumimoji="0" lang="en-US" sz="5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K Nitelite" pitchFamily="2" charset="0"/>
                </a:rPr>
                <a:t>.  </a:t>
              </a:r>
              <a:r>
                <a:rPr lang="en-US" sz="5000" b="1" u="sng" dirty="0" smtClean="0">
                  <a:latin typeface="CK Nitelite" pitchFamily="2" charset="0"/>
                </a:rPr>
                <a:t>Grate</a:t>
              </a:r>
              <a:endParaRPr kumimoji="0" lang="en-US" sz="5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K Nitelite" pitchFamily="2" charset="0"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400" noProof="0" dirty="0" smtClean="0"/>
                <a:t>To rub food on a surface with sharp projections.  </a:t>
              </a:r>
              <a:endPara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90800" y="1600200"/>
              <a:ext cx="3562350" cy="22303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7" name="Group 6"/>
          <p:cNvGrpSpPr/>
          <p:nvPr/>
        </p:nvGrpSpPr>
        <p:grpSpPr>
          <a:xfrm>
            <a:off x="152400" y="3124200"/>
            <a:ext cx="8763000" cy="3962400"/>
            <a:chOff x="152400" y="3124200"/>
            <a:chExt cx="8763000" cy="3962400"/>
          </a:xfrm>
        </p:grpSpPr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152400" y="3124200"/>
              <a:ext cx="5638800" cy="37338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5000" b="1" dirty="0" smtClean="0">
                  <a:latin typeface="CK Nitelite" pitchFamily="2" charset="0"/>
                </a:rPr>
                <a:t>8</a:t>
              </a:r>
              <a:r>
                <a:rPr kumimoji="0" lang="en-US" sz="5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K Nitelite" pitchFamily="2" charset="0"/>
                </a:rPr>
                <a:t>.  </a:t>
              </a:r>
              <a:r>
                <a:rPr lang="en-US" sz="5000" b="1" u="sng" dirty="0" smtClean="0">
                  <a:latin typeface="CK Nitelite" pitchFamily="2" charset="0"/>
                </a:rPr>
                <a:t>Knead</a:t>
              </a:r>
              <a:endParaRPr kumimoji="0" lang="en-US" sz="5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K Nitelite" pitchFamily="2" charset="0"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3400" dirty="0" smtClean="0"/>
                <a:t>	To work dough by pressing and folding until it becomes elastic and smooth.  </a:t>
              </a:r>
              <a:endParaRPr kumimoji="0" lang="en-US" sz="34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96025" y="3701014"/>
              <a:ext cx="2619375" cy="33855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" y="152400"/>
            <a:ext cx="8686800" cy="3048000"/>
            <a:chOff x="152400" y="152400"/>
            <a:chExt cx="8686800" cy="3048000"/>
          </a:xfrm>
        </p:grpSpPr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152400" y="152400"/>
              <a:ext cx="6172200" cy="28194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5000" b="1" noProof="0" dirty="0" smtClean="0">
                  <a:latin typeface="CK Nitelite" pitchFamily="2" charset="0"/>
                </a:rPr>
                <a:t>9</a:t>
              </a:r>
              <a:r>
                <a:rPr kumimoji="0" lang="en-US" sz="5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K Nitelite" pitchFamily="2" charset="0"/>
                </a:rPr>
                <a:t>.  </a:t>
              </a:r>
              <a:r>
                <a:rPr lang="en-US" sz="5000" b="1" u="sng" dirty="0" smtClean="0">
                  <a:latin typeface="CK Nitelite" pitchFamily="2" charset="0"/>
                </a:rPr>
                <a:t>Mix</a:t>
              </a:r>
              <a:endParaRPr kumimoji="0" lang="en-US" sz="5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K Nitelite" pitchFamily="2" charset="0"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400" dirty="0" smtClean="0"/>
                <a:t>To combine ingredients together, usually by stirring.</a:t>
              </a:r>
              <a:endPara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15015" b="24321"/>
            <a:stretch>
              <a:fillRect/>
            </a:stretch>
          </p:blipFill>
          <p:spPr bwMode="auto">
            <a:xfrm>
              <a:off x="6096000" y="316040"/>
              <a:ext cx="2743200" cy="28843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7" name="Group 6"/>
          <p:cNvGrpSpPr/>
          <p:nvPr/>
        </p:nvGrpSpPr>
        <p:grpSpPr>
          <a:xfrm>
            <a:off x="152400" y="2667000"/>
            <a:ext cx="9296400" cy="4495799"/>
            <a:chOff x="152400" y="2667000"/>
            <a:chExt cx="9296400" cy="4495799"/>
          </a:xfrm>
        </p:grpSpPr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152400" y="2667000"/>
              <a:ext cx="9296400" cy="26670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5000" b="1" dirty="0" smtClean="0">
                  <a:latin typeface="CK Nitelite" pitchFamily="2" charset="0"/>
                </a:rPr>
                <a:t>10</a:t>
              </a:r>
              <a:r>
                <a:rPr kumimoji="0" lang="en-US" sz="5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K Nitelite" pitchFamily="2" charset="0"/>
                </a:rPr>
                <a:t>.  </a:t>
              </a:r>
              <a:r>
                <a:rPr lang="en-US" sz="5000" b="1" u="sng" dirty="0" smtClean="0">
                  <a:latin typeface="CK Nitelite" pitchFamily="2" charset="0"/>
                </a:rPr>
                <a:t>Preheat</a:t>
              </a:r>
              <a:endParaRPr kumimoji="0" lang="en-US" sz="5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K Nitelite" pitchFamily="2" charset="0"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3400" dirty="0" smtClean="0"/>
                <a:t>	To heat an oven prior to using in order to obtain the correct cooking temperature.  </a:t>
              </a:r>
              <a:endParaRPr kumimoji="0" lang="en-US" sz="34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24201" y="4648200"/>
              <a:ext cx="3352798" cy="25145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2400" y="3581400"/>
            <a:ext cx="9296400" cy="3505200"/>
            <a:chOff x="152400" y="3581400"/>
            <a:chExt cx="9296400" cy="3505200"/>
          </a:xfrm>
        </p:grpSpPr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152400" y="3581400"/>
              <a:ext cx="9296400" cy="26670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5000" b="1" dirty="0" smtClean="0">
                  <a:latin typeface="CK Nitelite" pitchFamily="2" charset="0"/>
                </a:rPr>
                <a:t>12</a:t>
              </a:r>
              <a:r>
                <a:rPr kumimoji="0" lang="en-US" sz="5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K Nitelite" pitchFamily="2" charset="0"/>
                </a:rPr>
                <a:t>.  </a:t>
              </a:r>
              <a:r>
                <a:rPr lang="en-US" sz="5000" b="1" u="sng" dirty="0" smtClean="0">
                  <a:latin typeface="CK Nitelite" pitchFamily="2" charset="0"/>
                </a:rPr>
                <a:t>Simmer</a:t>
              </a:r>
              <a:endParaRPr kumimoji="0" lang="en-US" sz="5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K Nitelite" pitchFamily="2" charset="0"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3400" dirty="0" smtClean="0"/>
                <a:t>	To cook food just below the boiling point. </a:t>
              </a:r>
              <a:endParaRPr kumimoji="0" lang="en-US" sz="34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</a:p>
          </p:txBody>
        </p:sp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33800" y="5059680"/>
              <a:ext cx="3048000" cy="20269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10" name="Group 9"/>
          <p:cNvGrpSpPr/>
          <p:nvPr/>
        </p:nvGrpSpPr>
        <p:grpSpPr>
          <a:xfrm>
            <a:off x="152400" y="0"/>
            <a:ext cx="9296400" cy="3886200"/>
            <a:chOff x="152400" y="0"/>
            <a:chExt cx="9296400" cy="3886200"/>
          </a:xfrm>
        </p:grpSpPr>
        <p:grpSp>
          <p:nvGrpSpPr>
            <p:cNvPr id="8" name="Group 7"/>
            <p:cNvGrpSpPr/>
            <p:nvPr/>
          </p:nvGrpSpPr>
          <p:grpSpPr>
            <a:xfrm>
              <a:off x="152400" y="0"/>
              <a:ext cx="9296400" cy="3886200"/>
              <a:chOff x="152400" y="0"/>
              <a:chExt cx="9296400" cy="3886200"/>
            </a:xfrm>
          </p:grpSpPr>
          <p:sp>
            <p:nvSpPr>
              <p:cNvPr id="34" name="Content Placeholder 2"/>
              <p:cNvSpPr txBox="1">
                <a:spLocks/>
              </p:cNvSpPr>
              <p:nvPr/>
            </p:nvSpPr>
            <p:spPr>
              <a:xfrm>
                <a:off x="152400" y="0"/>
                <a:ext cx="9296400" cy="2286000"/>
              </a:xfrm>
              <a:prstGeom prst="rect">
                <a:avLst/>
              </a:prstGeom>
            </p:spPr>
            <p:txBody>
              <a:bodyPr vert="horz" lIns="96661" tIns="48331" rIns="96661" bIns="48331" rtlCol="0">
                <a:normAutofit/>
              </a:bodyPr>
              <a:lstStyle/>
              <a:p>
                <a:pPr marL="514350" marR="0" lvl="0" indent="-514350" algn="l" defTabSz="966612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sz="5000" b="1" noProof="0" dirty="0" smtClean="0">
                    <a:latin typeface="CK Nitelite" pitchFamily="2" charset="0"/>
                  </a:rPr>
                  <a:t>11</a:t>
                </a:r>
                <a:r>
                  <a:rPr kumimoji="0" lang="en-US" sz="5000" b="1" i="0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K Nitelite" pitchFamily="2" charset="0"/>
                  </a:rPr>
                  <a:t>.  </a:t>
                </a:r>
                <a:r>
                  <a:rPr lang="en-US" sz="5000" b="1" u="sng" dirty="0" err="1" smtClean="0">
                    <a:latin typeface="CK Nitelite" pitchFamily="2" charset="0"/>
                  </a:rPr>
                  <a:t>Saute</a:t>
                </a:r>
                <a:endParaRPr kumimoji="0" lang="en-US" sz="50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K Nitelite" pitchFamily="2" charset="0"/>
                </a:endParaRPr>
              </a:p>
              <a:p>
                <a:pPr marL="514350" marR="0" lvl="0" indent="-514350" algn="l" defTabSz="966612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3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	</a:t>
                </a:r>
                <a:r>
                  <a:rPr lang="en-US" sz="3400" dirty="0" smtClean="0"/>
                  <a:t>To brown or cook food in a small amount of fat.</a:t>
                </a:r>
                <a:endPara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6146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14675" y="1449127"/>
                <a:ext cx="3971925" cy="243707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</p:grpSp>
        <p:cxnSp>
          <p:nvCxnSpPr>
            <p:cNvPr id="7" name="Straight Connector 6"/>
            <p:cNvCxnSpPr/>
            <p:nvPr/>
          </p:nvCxnSpPr>
          <p:spPr>
            <a:xfrm flipV="1">
              <a:off x="2036620" y="228600"/>
              <a:ext cx="152400" cy="76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" y="152400"/>
            <a:ext cx="9296400" cy="3810000"/>
            <a:chOff x="152400" y="152400"/>
            <a:chExt cx="9296400" cy="3810000"/>
          </a:xfrm>
        </p:grpSpPr>
        <p:sp>
          <p:nvSpPr>
            <p:cNvPr id="34" name="Content Placeholder 2"/>
            <p:cNvSpPr txBox="1">
              <a:spLocks/>
            </p:cNvSpPr>
            <p:nvPr/>
          </p:nvSpPr>
          <p:spPr>
            <a:xfrm>
              <a:off x="152400" y="152400"/>
              <a:ext cx="9296400" cy="22860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5000" b="1" noProof="0" dirty="0" smtClean="0">
                  <a:latin typeface="CK Nitelite" pitchFamily="2" charset="0"/>
                </a:rPr>
                <a:t>13</a:t>
              </a:r>
              <a:r>
                <a:rPr kumimoji="0" lang="en-US" sz="5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K Nitelite" pitchFamily="2" charset="0"/>
                </a:rPr>
                <a:t>.  </a:t>
              </a:r>
              <a:r>
                <a:rPr lang="en-US" sz="5000" b="1" u="sng" dirty="0" smtClean="0">
                  <a:latin typeface="CK Nitelite" pitchFamily="2" charset="0"/>
                </a:rPr>
                <a:t>Stir</a:t>
              </a:r>
              <a:endParaRPr kumimoji="0" lang="en-US" sz="5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K Nitelite" pitchFamily="2" charset="0"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lang="en-US" sz="3400" dirty="0" smtClean="0"/>
                <a:t>To mix by using a circular motion, going around and around, until the food is blended together.  </a:t>
              </a:r>
              <a:endPara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29000" y="2131314"/>
              <a:ext cx="2743200" cy="18310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7" name="Group 6"/>
          <p:cNvGrpSpPr/>
          <p:nvPr/>
        </p:nvGrpSpPr>
        <p:grpSpPr>
          <a:xfrm>
            <a:off x="152400" y="3124200"/>
            <a:ext cx="9296400" cy="4057650"/>
            <a:chOff x="152400" y="3124200"/>
            <a:chExt cx="9296400" cy="4057650"/>
          </a:xfrm>
        </p:grpSpPr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152400" y="3124200"/>
              <a:ext cx="9296400" cy="2667000"/>
            </a:xfrm>
            <a:prstGeom prst="rect">
              <a:avLst/>
            </a:prstGeom>
          </p:spPr>
          <p:txBody>
            <a:bodyPr vert="horz" lIns="96661" tIns="48331" rIns="96661" bIns="48331" rtlCol="0">
              <a:normAutofit/>
            </a:bodyPr>
            <a:lstStyle/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5000" b="1" dirty="0" smtClean="0">
                  <a:latin typeface="CK Nitelite" pitchFamily="2" charset="0"/>
                </a:rPr>
                <a:t>14</a:t>
              </a:r>
              <a:r>
                <a:rPr kumimoji="0" lang="en-US" sz="5000" b="1" i="0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K Nitelite" pitchFamily="2" charset="0"/>
                </a:rPr>
                <a:t>.  </a:t>
              </a:r>
              <a:r>
                <a:rPr lang="en-US" sz="5000" b="1" u="sng" dirty="0" smtClean="0">
                  <a:latin typeface="CK Nitelite" pitchFamily="2" charset="0"/>
                </a:rPr>
                <a:t>Whip</a:t>
              </a:r>
              <a:endParaRPr kumimoji="0" lang="en-US" sz="5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K Nitelite" pitchFamily="2" charset="0"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3400" dirty="0" smtClean="0"/>
                <a:t>	To beat rapidly to incorporate air and to increase volume.  </a:t>
              </a:r>
              <a:endParaRPr kumimoji="0" lang="en-US" sz="34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514350" marR="0" lvl="0" indent="-514350" algn="l" defTabSz="96661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</a:p>
          </p:txBody>
        </p:sp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62300" y="4724400"/>
              <a:ext cx="3276600" cy="24574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155" y="502023"/>
            <a:ext cx="8873836" cy="6526306"/>
          </a:xfrm>
        </p:spPr>
        <p:txBody>
          <a:bodyPr>
            <a:normAutofit/>
          </a:bodyPr>
          <a:lstStyle/>
          <a:p>
            <a:pPr marL="704837" indent="-704837" algn="ctr">
              <a:buNone/>
            </a:pPr>
            <a:r>
              <a:rPr lang="en-US" sz="4700" b="1" u="sng" dirty="0" smtClean="0"/>
              <a:t>Equivalents &amp; Abbreviations</a:t>
            </a:r>
          </a:p>
          <a:p>
            <a:pPr marL="704837" indent="-704837" algn="ctr">
              <a:buNone/>
            </a:pPr>
            <a:endParaRPr lang="en-US" sz="900" dirty="0" smtClean="0"/>
          </a:p>
          <a:p>
            <a:pPr marL="704837" indent="-704837">
              <a:buNone/>
            </a:pPr>
            <a:r>
              <a:rPr lang="en-US" sz="3300" b="1" dirty="0" smtClean="0"/>
              <a:t>T., Tbsp., or tbsp. </a:t>
            </a:r>
            <a:r>
              <a:rPr lang="en-US" sz="3300" dirty="0" smtClean="0"/>
              <a:t>= tablespoon</a:t>
            </a:r>
          </a:p>
          <a:p>
            <a:pPr marL="704837" indent="-704837">
              <a:buNone/>
            </a:pPr>
            <a:r>
              <a:rPr lang="en-US" sz="3300" b="1" dirty="0" smtClean="0"/>
              <a:t>t., or tsp. </a:t>
            </a:r>
            <a:r>
              <a:rPr lang="en-US" sz="3300" dirty="0" smtClean="0"/>
              <a:t>= teaspoon</a:t>
            </a:r>
          </a:p>
          <a:p>
            <a:pPr marL="704837" indent="-704837">
              <a:buNone/>
            </a:pPr>
            <a:r>
              <a:rPr lang="en-US" sz="3300" b="1" dirty="0" smtClean="0"/>
              <a:t>Min. </a:t>
            </a:r>
            <a:r>
              <a:rPr lang="en-US" sz="3300" dirty="0" smtClean="0"/>
              <a:t>= minute			</a:t>
            </a:r>
          </a:p>
          <a:p>
            <a:pPr marL="704837" indent="-704837">
              <a:buNone/>
            </a:pPr>
            <a:r>
              <a:rPr lang="en-US" sz="3300" b="1" dirty="0" smtClean="0"/>
              <a:t>Oz. </a:t>
            </a:r>
            <a:r>
              <a:rPr lang="en-US" sz="3300" dirty="0" smtClean="0"/>
              <a:t>= ounce</a:t>
            </a:r>
          </a:p>
          <a:p>
            <a:pPr marL="704837" indent="-704837">
              <a:buNone/>
            </a:pPr>
            <a:r>
              <a:rPr lang="en-US" sz="3300" b="1" dirty="0" smtClean="0"/>
              <a:t>Qt. </a:t>
            </a:r>
            <a:r>
              <a:rPr lang="en-US" sz="3300" dirty="0" smtClean="0"/>
              <a:t>= quart</a:t>
            </a:r>
          </a:p>
          <a:p>
            <a:pPr marL="704837" indent="-704837">
              <a:buNone/>
            </a:pPr>
            <a:r>
              <a:rPr lang="en-US" sz="3300" b="1" dirty="0" smtClean="0"/>
              <a:t>Pt. </a:t>
            </a:r>
            <a:r>
              <a:rPr lang="en-US" sz="3300" dirty="0" smtClean="0"/>
              <a:t>= pint</a:t>
            </a:r>
          </a:p>
          <a:p>
            <a:pPr marL="704837" indent="-704837">
              <a:buNone/>
            </a:pPr>
            <a:r>
              <a:rPr lang="en-US" sz="3300" b="1" dirty="0" smtClean="0"/>
              <a:t>Gal. </a:t>
            </a:r>
            <a:r>
              <a:rPr lang="en-US" sz="3300" dirty="0" smtClean="0"/>
              <a:t>= Gallon</a:t>
            </a:r>
          </a:p>
          <a:p>
            <a:pPr marL="704837" indent="-704837">
              <a:buNone/>
            </a:pPr>
            <a:r>
              <a:rPr lang="en-US" sz="3300" b="1" dirty="0" smtClean="0"/>
              <a:t>Hr. </a:t>
            </a:r>
            <a:r>
              <a:rPr lang="en-US" sz="3300" dirty="0" smtClean="0"/>
              <a:t>= hour</a:t>
            </a:r>
          </a:p>
          <a:p>
            <a:pPr marL="704837" indent="-704837">
              <a:buNone/>
            </a:pPr>
            <a:r>
              <a:rPr lang="en-US" sz="3300" b="1" dirty="0" smtClean="0"/>
              <a:t>Doz. </a:t>
            </a:r>
            <a:r>
              <a:rPr lang="en-US" sz="3300" dirty="0" smtClean="0"/>
              <a:t>= dozen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09754" y="2796988"/>
            <a:ext cx="4145973" cy="2868706"/>
          </a:xfrm>
          <a:prstGeom prst="rect">
            <a:avLst/>
          </a:prstGeom>
        </p:spPr>
        <p:txBody>
          <a:bodyPr vert="horz" lIns="96655" tIns="48328" rIns="96655" bIns="48328" rtlCol="0">
            <a:normAutofit/>
          </a:bodyPr>
          <a:lstStyle/>
          <a:p>
            <a:pPr marL="704837" indent="-704837" defTabSz="966558">
              <a:spcBef>
                <a:spcPct val="20000"/>
              </a:spcBef>
              <a:defRPr/>
            </a:pPr>
            <a:r>
              <a:rPr lang="en-US" sz="3300" b="1" dirty="0" smtClean="0"/>
              <a:t>C. </a:t>
            </a:r>
            <a:r>
              <a:rPr lang="en-US" sz="3300" dirty="0" smtClean="0"/>
              <a:t>= cup</a:t>
            </a:r>
          </a:p>
          <a:p>
            <a:pPr marL="704837" indent="-704837" defTabSz="966558">
              <a:spcBef>
                <a:spcPct val="20000"/>
              </a:spcBef>
              <a:defRPr/>
            </a:pPr>
            <a:r>
              <a:rPr lang="en-US" sz="3300" b="1" dirty="0" smtClean="0"/>
              <a:t>lb. or # </a:t>
            </a:r>
            <a:r>
              <a:rPr lang="en-US" sz="3300" dirty="0" smtClean="0"/>
              <a:t>= pound		</a:t>
            </a:r>
          </a:p>
          <a:p>
            <a:pPr marL="704837" indent="-704837" defTabSz="966558">
              <a:spcBef>
                <a:spcPct val="20000"/>
              </a:spcBef>
              <a:defRPr/>
            </a:pPr>
            <a:r>
              <a:rPr lang="en-US" sz="3300" b="1" dirty="0" smtClean="0"/>
              <a:t>Pkg. </a:t>
            </a:r>
            <a:r>
              <a:rPr lang="en-US" sz="3300" dirty="0" smtClean="0"/>
              <a:t>= package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598</TotalTime>
  <Words>376</Words>
  <Application>Microsoft Office PowerPoint</Application>
  <PresentationFormat>Custom</PresentationFormat>
  <Paragraphs>116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Cooking Terms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lschiers</dc:creator>
  <cp:lastModifiedBy>lschiers</cp:lastModifiedBy>
  <cp:revision>149</cp:revision>
  <dcterms:created xsi:type="dcterms:W3CDTF">2008-07-23T18:07:32Z</dcterms:created>
  <dcterms:modified xsi:type="dcterms:W3CDTF">2011-04-29T13:48:54Z</dcterms:modified>
</cp:coreProperties>
</file>