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5" r:id="rId25"/>
    <p:sldId id="281" r:id="rId26"/>
    <p:sldId id="280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FDD950-84C8-48DE-A850-41F9FFFA82E4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1C2B58-3025-4F78-9930-8424C9C43D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ln w="19050"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The Six Basic Nutrients &amp; </a:t>
            </a:r>
            <a:br>
              <a:rPr lang="en-US" sz="5000" dirty="0" smtClean="0">
                <a:ln w="19050"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</a:br>
            <a:r>
              <a:rPr lang="en-US" sz="5000" dirty="0" smtClean="0">
                <a:ln w="19050"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Intro to </a:t>
            </a:r>
            <a:r>
              <a:rPr lang="en-US" sz="5000" dirty="0" err="1" smtClean="0">
                <a:ln w="19050"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MyPlate</a:t>
            </a:r>
            <a:endParaRPr lang="en-US" sz="5000" dirty="0">
              <a:ln w="19050">
                <a:solidFill>
                  <a:schemeClr val="tx1"/>
                </a:solidFill>
              </a:ln>
              <a:latin typeface="Berlin Sans FB Demi" panose="020E0802020502020306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457450" y="3148883"/>
            <a:ext cx="4229100" cy="3529013"/>
            <a:chOff x="2514600" y="2133600"/>
            <a:chExt cx="5334000" cy="4724400"/>
          </a:xfrm>
        </p:grpSpPr>
        <p:sp>
          <p:nvSpPr>
            <p:cNvPr id="6" name="Rectangle 5"/>
            <p:cNvSpPr/>
            <p:nvPr/>
          </p:nvSpPr>
          <p:spPr>
            <a:xfrm>
              <a:off x="2514600" y="2133600"/>
              <a:ext cx="5334000" cy="4724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0300" t="28590" r="11417" b="17406"/>
            <a:stretch>
              <a:fillRect/>
            </a:stretch>
          </p:blipFill>
          <p:spPr bwMode="auto">
            <a:xfrm>
              <a:off x="2781300" y="2348508"/>
              <a:ext cx="4800600" cy="429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476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Fruits Group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62330"/>
            <a:ext cx="4596034" cy="31242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Key Consumer Message</a:t>
            </a:r>
            <a:r>
              <a:rPr lang="en-US" b="1" dirty="0" smtClean="0">
                <a:latin typeface="Berlin Sans FB Demi" panose="020E0802020502020306" pitchFamily="34" charset="0"/>
              </a:rPr>
              <a:t>:  Make half your plate fruits and vegetables. </a:t>
            </a:r>
          </a:p>
          <a:p>
            <a:pPr marL="0" indent="0">
              <a:buClrTx/>
              <a:buNone/>
            </a:pPr>
            <a:endParaRPr lang="en-US" b="1" dirty="0" smtClean="0">
              <a:latin typeface="Berlin Sans FB Demi" panose="020E0802020502020306" pitchFamily="34" charset="0"/>
            </a:endParaRPr>
          </a:p>
          <a:p>
            <a:pPr marL="509588" indent="-509588">
              <a:buClrTx/>
              <a:buNone/>
            </a:pPr>
            <a:r>
              <a:rPr lang="en-US" b="1" dirty="0" smtClean="0">
                <a:latin typeface="Berlin Sans FB Demi" panose="020E0802020502020306" pitchFamily="34" charset="0"/>
              </a:rPr>
              <a:t>2.   </a:t>
            </a:r>
            <a:r>
              <a:rPr lang="en-US" b="1" u="sng" dirty="0">
                <a:latin typeface="Berlin Sans FB Demi" panose="020E0802020502020306" pitchFamily="34" charset="0"/>
              </a:rPr>
              <a:t>M</a:t>
            </a:r>
            <a:r>
              <a:rPr lang="en-US" b="1" u="sng" dirty="0" smtClean="0">
                <a:latin typeface="Berlin Sans FB Demi" panose="020E0802020502020306" pitchFamily="34" charset="0"/>
              </a:rPr>
              <a:t>ajor Nutrients Found in the Fruits Group:</a:t>
            </a:r>
            <a:r>
              <a:rPr lang="en-US" b="1" u="sng" dirty="0">
                <a:latin typeface="Berlin Sans FB Demi" panose="020E0802020502020306" pitchFamily="34" charset="0"/>
              </a:rPr>
              <a:t> </a:t>
            </a:r>
            <a:r>
              <a:rPr lang="en-US" b="1" dirty="0" smtClean="0">
                <a:latin typeface="Berlin Sans FB Demi" panose="020E0802020502020306" pitchFamily="34" charset="0"/>
              </a:rPr>
              <a:t>       Vitamins, Minerals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434" y="1295400"/>
            <a:ext cx="4243166" cy="3858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Berlin Sans FB Demi" panose="020E0802020502020306" pitchFamily="34" charset="0"/>
              </a:rPr>
              <a:t>Other Tips</a:t>
            </a:r>
            <a:r>
              <a:rPr lang="en-US" sz="2400" dirty="0" smtClean="0">
                <a:latin typeface="Berlin Sans FB Demi" panose="020E0802020502020306" pitchFamily="34" charset="0"/>
              </a:rPr>
              <a:t>:  Use fruits as snacks, salads or desserts.  Choose whole or cut up fruits more often than fruit juice.  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Berlin Sans FB Demi" panose="020E0802020502020306" pitchFamily="34" charset="0"/>
              </a:rPr>
              <a:t>Vegetables Group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62684"/>
            <a:ext cx="4596034" cy="31242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Key Consumer Message</a:t>
            </a:r>
            <a:r>
              <a:rPr lang="en-US" b="1" dirty="0" smtClean="0">
                <a:latin typeface="Berlin Sans FB Demi" panose="020E0802020502020306" pitchFamily="34" charset="0"/>
              </a:rPr>
              <a:t>:  Eat red, orange and dark green vegetables.</a:t>
            </a:r>
          </a:p>
          <a:p>
            <a:pPr marL="0" indent="0">
              <a:buClrTx/>
              <a:buNone/>
            </a:pPr>
            <a:endParaRPr lang="en-US" b="1" dirty="0" smtClean="0">
              <a:latin typeface="Berlin Sans FB Demi" panose="020E0802020502020306" pitchFamily="34" charset="0"/>
            </a:endParaRPr>
          </a:p>
          <a:p>
            <a:pPr marL="509588" indent="-509588">
              <a:buClrTx/>
              <a:buNone/>
            </a:pPr>
            <a:r>
              <a:rPr lang="en-US" b="1" dirty="0" smtClean="0">
                <a:latin typeface="Berlin Sans FB Demi" panose="020E0802020502020306" pitchFamily="34" charset="0"/>
              </a:rPr>
              <a:t>2.   </a:t>
            </a:r>
            <a:r>
              <a:rPr lang="en-US" b="1" u="sng" dirty="0">
                <a:latin typeface="Berlin Sans FB Demi" panose="020E0802020502020306" pitchFamily="34" charset="0"/>
              </a:rPr>
              <a:t>M</a:t>
            </a:r>
            <a:r>
              <a:rPr lang="en-US" b="1" u="sng" dirty="0" smtClean="0">
                <a:latin typeface="Berlin Sans FB Demi" panose="020E0802020502020306" pitchFamily="34" charset="0"/>
              </a:rPr>
              <a:t>ajor Nutrients Found in the Vegetables Group:</a:t>
            </a:r>
            <a:r>
              <a:rPr lang="en-US" b="1" u="sng" dirty="0">
                <a:latin typeface="Berlin Sans FB Demi" panose="020E0802020502020306" pitchFamily="34" charset="0"/>
              </a:rPr>
              <a:t> </a:t>
            </a:r>
            <a:r>
              <a:rPr lang="en-US" b="1" dirty="0" smtClean="0">
                <a:latin typeface="Berlin Sans FB Demi" panose="020E0802020502020306" pitchFamily="34" charset="0"/>
              </a:rPr>
              <a:t>       Vitamins, Minerals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Berlin Sans FB Demi" panose="020E0802020502020306" pitchFamily="34" charset="0"/>
              </a:rPr>
              <a:t>Other Tips</a:t>
            </a:r>
            <a:r>
              <a:rPr lang="en-US" sz="2400" dirty="0" smtClean="0">
                <a:latin typeface="Berlin Sans FB Demi" panose="020E0802020502020306" pitchFamily="34" charset="0"/>
              </a:rPr>
              <a:t>:  Choose fresh, frozen, canned or dried vegetables. 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394" y="1295400"/>
            <a:ext cx="4245006" cy="385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44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Berlin Sans FB Demi" panose="020E0802020502020306" pitchFamily="34" charset="0"/>
              </a:rPr>
              <a:t>Protein Group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62684"/>
            <a:ext cx="4596034" cy="31242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Key Consumer Message</a:t>
            </a:r>
            <a:r>
              <a:rPr lang="en-US" b="1" dirty="0" smtClean="0">
                <a:latin typeface="Berlin Sans FB Demi" panose="020E0802020502020306" pitchFamily="34" charset="0"/>
              </a:rPr>
              <a:t>:  Keep meat and poultry portions small and lean.</a:t>
            </a:r>
          </a:p>
          <a:p>
            <a:pPr marL="0" indent="0">
              <a:buClrTx/>
              <a:buNone/>
            </a:pPr>
            <a:endParaRPr lang="en-US" b="1" dirty="0" smtClean="0">
              <a:latin typeface="Berlin Sans FB Demi" panose="020E0802020502020306" pitchFamily="34" charset="0"/>
            </a:endParaRPr>
          </a:p>
          <a:p>
            <a:pPr marL="509588" indent="-509588">
              <a:buClrTx/>
              <a:buNone/>
            </a:pPr>
            <a:r>
              <a:rPr lang="en-US" b="1" dirty="0" smtClean="0">
                <a:latin typeface="Berlin Sans FB Demi" panose="020E0802020502020306" pitchFamily="34" charset="0"/>
              </a:rPr>
              <a:t>2.   </a:t>
            </a:r>
            <a:r>
              <a:rPr lang="en-US" b="1" u="sng" dirty="0">
                <a:latin typeface="Berlin Sans FB Demi" panose="020E0802020502020306" pitchFamily="34" charset="0"/>
              </a:rPr>
              <a:t>M</a:t>
            </a:r>
            <a:r>
              <a:rPr lang="en-US" b="1" u="sng" dirty="0" smtClean="0">
                <a:latin typeface="Berlin Sans FB Demi" panose="020E0802020502020306" pitchFamily="34" charset="0"/>
              </a:rPr>
              <a:t>ajor Nutrients Found in the Protein Group:</a:t>
            </a:r>
            <a:r>
              <a:rPr lang="en-US" b="1" u="sng" dirty="0">
                <a:latin typeface="Berlin Sans FB Demi" panose="020E0802020502020306" pitchFamily="34" charset="0"/>
              </a:rPr>
              <a:t> </a:t>
            </a:r>
            <a:r>
              <a:rPr lang="en-US" b="1" dirty="0" smtClean="0">
                <a:latin typeface="Berlin Sans FB Demi" panose="020E0802020502020306" pitchFamily="34" charset="0"/>
              </a:rPr>
              <a:t>          Protein, Minerals, Fat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Berlin Sans FB Demi" panose="020E0802020502020306" pitchFamily="34" charset="0"/>
              </a:rPr>
              <a:t>Other Tips</a:t>
            </a:r>
            <a:r>
              <a:rPr lang="en-US" sz="2400" dirty="0" smtClean="0">
                <a:latin typeface="Berlin Sans FB Demi" panose="020E0802020502020306" pitchFamily="34" charset="0"/>
              </a:rPr>
              <a:t>:  Choose a variety of different protein sources.  Choose 8 ounces of seafood per week.  Try grilling, broiling, poaching or roasting.  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658" y="1219200"/>
            <a:ext cx="4246742" cy="385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4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Berlin Sans FB Demi" panose="020E0802020502020306" pitchFamily="34" charset="0"/>
              </a:rPr>
              <a:t>Grains Group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rgbClr val="FF99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62684"/>
            <a:ext cx="4596034" cy="31242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Key Consumer Message</a:t>
            </a:r>
            <a:r>
              <a:rPr lang="en-US" b="1" dirty="0" smtClean="0">
                <a:latin typeface="Berlin Sans FB Demi" panose="020E0802020502020306" pitchFamily="34" charset="0"/>
              </a:rPr>
              <a:t>:  Make half your grains whole grains.</a:t>
            </a:r>
          </a:p>
          <a:p>
            <a:pPr marL="0" indent="0">
              <a:buClrTx/>
              <a:buNone/>
            </a:pPr>
            <a:endParaRPr lang="en-US" b="1" dirty="0" smtClean="0">
              <a:latin typeface="Berlin Sans FB Demi" panose="020E0802020502020306" pitchFamily="34" charset="0"/>
            </a:endParaRPr>
          </a:p>
          <a:p>
            <a:pPr marL="509588" indent="-509588">
              <a:buClrTx/>
              <a:buNone/>
            </a:pPr>
            <a:r>
              <a:rPr lang="en-US" b="1" dirty="0" smtClean="0">
                <a:latin typeface="Berlin Sans FB Demi" panose="020E0802020502020306" pitchFamily="34" charset="0"/>
              </a:rPr>
              <a:t>2.   </a:t>
            </a:r>
            <a:r>
              <a:rPr lang="en-US" b="1" u="sng" dirty="0" smtClean="0">
                <a:latin typeface="Berlin Sans FB Demi" panose="020E0802020502020306" pitchFamily="34" charset="0"/>
              </a:rPr>
              <a:t>Major Nutrients Found in the Grains Group:</a:t>
            </a:r>
            <a:r>
              <a:rPr lang="en-US" b="1" u="sng" dirty="0">
                <a:latin typeface="Berlin Sans FB Demi" panose="020E0802020502020306" pitchFamily="34" charset="0"/>
              </a:rPr>
              <a:t> </a:t>
            </a:r>
            <a:r>
              <a:rPr lang="en-US" b="1" dirty="0" smtClean="0">
                <a:latin typeface="Berlin Sans FB Demi" panose="020E0802020502020306" pitchFamily="34" charset="0"/>
              </a:rPr>
              <a:t>          Carbohydrates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Berlin Sans FB Demi" panose="020E0802020502020306" pitchFamily="34" charset="0"/>
              </a:rPr>
              <a:t>Other Tips</a:t>
            </a:r>
            <a:r>
              <a:rPr lang="en-US" sz="2400" dirty="0" smtClean="0">
                <a:latin typeface="Berlin Sans FB Demi" panose="020E0802020502020306" pitchFamily="34" charset="0"/>
              </a:rPr>
              <a:t>:  Choose 100% whole grain cereals, breads, crackers, rice and pasta.  Check the ingredients list on food packages to find whole grain foods.  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324" y="1322832"/>
            <a:ext cx="4243076" cy="385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3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Berlin Sans FB Demi" panose="020E0802020502020306" pitchFamily="34" charset="0"/>
              </a:rPr>
              <a:t>Dairy Group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63098"/>
            <a:ext cx="4596034" cy="3747516"/>
          </a:xfrm>
        </p:spPr>
        <p:txBody>
          <a:bodyPr>
            <a:normAutofit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Key Consumer Message</a:t>
            </a:r>
            <a:r>
              <a:rPr lang="en-US" b="1" dirty="0" smtClean="0">
                <a:latin typeface="Berlin Sans FB Demi" panose="020E0802020502020306" pitchFamily="34" charset="0"/>
              </a:rPr>
              <a:t>:  Switch to low-fat or fat-free milk.  Get your calcium rich foods. </a:t>
            </a:r>
          </a:p>
          <a:p>
            <a:pPr marL="0" indent="0">
              <a:buClrTx/>
              <a:buNone/>
            </a:pPr>
            <a:endParaRPr lang="en-US" b="1" dirty="0" smtClean="0">
              <a:latin typeface="Berlin Sans FB Demi" panose="020E0802020502020306" pitchFamily="34" charset="0"/>
            </a:endParaRPr>
          </a:p>
          <a:p>
            <a:pPr marL="509588" indent="-509588">
              <a:buClrTx/>
              <a:buNone/>
            </a:pPr>
            <a:r>
              <a:rPr lang="en-US" b="1" dirty="0" smtClean="0">
                <a:latin typeface="Berlin Sans FB Demi" panose="020E0802020502020306" pitchFamily="34" charset="0"/>
              </a:rPr>
              <a:t>2.   </a:t>
            </a:r>
            <a:r>
              <a:rPr lang="en-US" b="1" u="sng" dirty="0" smtClean="0">
                <a:latin typeface="Berlin Sans FB Demi" panose="020E0802020502020306" pitchFamily="34" charset="0"/>
              </a:rPr>
              <a:t>Major Nutrients Found in the Dairy Group:</a:t>
            </a:r>
            <a:r>
              <a:rPr lang="en-US" b="1" u="sng" dirty="0">
                <a:latin typeface="Berlin Sans FB Demi" panose="020E0802020502020306" pitchFamily="34" charset="0"/>
              </a:rPr>
              <a:t> </a:t>
            </a:r>
            <a:r>
              <a:rPr lang="en-US" b="1" dirty="0" smtClean="0">
                <a:latin typeface="Berlin Sans FB Demi" panose="020E0802020502020306" pitchFamily="34" charset="0"/>
              </a:rPr>
              <a:t>              Protein, Fat, Vitamins, Minerals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Berlin Sans FB Demi" panose="020E0802020502020306" pitchFamily="34" charset="0"/>
              </a:rPr>
              <a:t>Other Tips</a:t>
            </a:r>
            <a:r>
              <a:rPr lang="en-US" sz="2400" dirty="0" smtClean="0">
                <a:latin typeface="Berlin Sans FB Demi" panose="020E0802020502020306" pitchFamily="34" charset="0"/>
              </a:rPr>
              <a:t>:  Low-fat or fat-free dairy products have the same amount of calcium and other essential nutrients as whole milk, but less fat and calories. 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255" y="1437132"/>
            <a:ext cx="4242945" cy="385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01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05930"/>
            <a:ext cx="8991600" cy="1470025"/>
          </a:xfrm>
        </p:spPr>
        <p:txBody>
          <a:bodyPr>
            <a:noAutofit/>
          </a:bodyPr>
          <a:lstStyle/>
          <a:p>
            <a:r>
              <a:rPr lang="en-US" sz="5000" dirty="0" smtClean="0">
                <a:ln w="19050"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Important Healthy Eating Tips</a:t>
            </a:r>
            <a:endParaRPr lang="en-US" sz="5000" dirty="0">
              <a:ln w="19050">
                <a:solidFill>
                  <a:schemeClr val="tx1"/>
                </a:solidFill>
              </a:ln>
              <a:latin typeface="Berlin Sans FB Demi" panose="020E0802020502020306" pitchFamily="34" charset="0"/>
            </a:endParaRPr>
          </a:p>
        </p:txBody>
      </p:sp>
      <p:pic>
        <p:nvPicPr>
          <p:cNvPr id="9218" name="Picture 2" descr="http://dietconsultpro.com/wp-content/uploads/2012/04/healthy-pla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5854" r="9232" b="4442"/>
          <a:stretch/>
        </p:blipFill>
        <p:spPr bwMode="auto">
          <a:xfrm>
            <a:off x="2385646" y="3239791"/>
            <a:ext cx="4372708" cy="34247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716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5. Choose Foods that Are Nutrient Dense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67484"/>
            <a:ext cx="8763000" cy="37475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Berlin Sans FB Demi" panose="020E0802020502020306" pitchFamily="34" charset="0"/>
              </a:rPr>
              <a:t>Nutrient Dense:</a:t>
            </a:r>
            <a:r>
              <a:rPr lang="en-US" b="1" dirty="0" smtClean="0">
                <a:latin typeface="Berlin Sans FB Demi" panose="020E0802020502020306" pitchFamily="34" charset="0"/>
              </a:rPr>
              <a:t>  Foods that have a lot of important nutrients, but few calories.</a:t>
            </a:r>
          </a:p>
          <a:p>
            <a:pPr marL="788670" lvl="1" indent="-51435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Berlin Sans FB Demi" panose="020E0802020502020306" pitchFamily="34" charset="0"/>
              </a:rPr>
              <a:t>Choosing foods that are nutrient dense are better for your overall health.   </a:t>
            </a:r>
          </a:p>
        </p:txBody>
      </p:sp>
      <p:pic>
        <p:nvPicPr>
          <p:cNvPr id="16386" name="Picture 2" descr="https://nihseniorhealth.gov/eatingwellasyougetolder/choosenutrientdensefoods/images/figure4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30767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716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6. Avoid </a:t>
            </a:r>
            <a:r>
              <a:rPr lang="en-US" sz="6000" u="sng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Eating Too Many Empty Calories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67484"/>
            <a:ext cx="8763000" cy="374751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u="sng" dirty="0" smtClean="0">
                <a:latin typeface="Berlin Sans FB Demi" panose="020E0802020502020306" pitchFamily="34" charset="0"/>
              </a:rPr>
              <a:t>Empty Calories:</a:t>
            </a:r>
            <a:r>
              <a:rPr lang="en-US" b="1" dirty="0" smtClean="0">
                <a:latin typeface="Berlin Sans FB Demi" panose="020E0802020502020306" pitchFamily="34" charset="0"/>
              </a:rPr>
              <a:t>  Foods that have a lot of solid fats, sugar and calories, but few important nutrients.</a:t>
            </a:r>
          </a:p>
          <a:p>
            <a:pPr marL="788670" lvl="1" indent="-514350">
              <a:buClrTx/>
            </a:pPr>
            <a:r>
              <a:rPr lang="en-US" b="1" dirty="0" smtClean="0">
                <a:latin typeface="Berlin Sans FB Demi" panose="020E0802020502020306" pitchFamily="34" charset="0"/>
              </a:rPr>
              <a:t>In some foods, like candies and sodas, ALL of the calories are empty calories. </a:t>
            </a:r>
          </a:p>
        </p:txBody>
      </p:sp>
      <p:pic>
        <p:nvPicPr>
          <p:cNvPr id="20486" name="Picture 6" descr="http://bringmethenews.files.wordpress.com/2013/05/candy-junk-food-sto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3" y="3656526"/>
            <a:ext cx="448573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716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7. Balance Calories to Manage Weight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67484"/>
            <a:ext cx="8763000" cy="374751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 smtClean="0">
                <a:latin typeface="Berlin Sans FB Demi" panose="020E0802020502020306" pitchFamily="34" charset="0"/>
              </a:rPr>
              <a:t>Control total calorie intake to manage body weight.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885950" y="2511249"/>
            <a:ext cx="5372100" cy="4070526"/>
            <a:chOff x="1485900" y="1981200"/>
            <a:chExt cx="6172200" cy="4676829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485900" y="1981200"/>
              <a:ext cx="6172200" cy="4676829"/>
              <a:chOff x="1752600" y="2104970"/>
              <a:chExt cx="6172200" cy="4676829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66" t="15334" r="7333" b="17999"/>
              <a:stretch>
                <a:fillRect/>
              </a:stretch>
            </p:blipFill>
            <p:spPr bwMode="auto">
              <a:xfrm>
                <a:off x="1752600" y="2104970"/>
                <a:ext cx="6172200" cy="46768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775" r="18045" b="6609"/>
              <a:stretch>
                <a:fillRect/>
              </a:stretch>
            </p:blipFill>
            <p:spPr bwMode="auto">
              <a:xfrm>
                <a:off x="2375079" y="4294932"/>
                <a:ext cx="940567" cy="1225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77701" y="4396519"/>
                <a:ext cx="1352336" cy="117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2006958" y="2438400"/>
              <a:ext cx="14478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000" b="1">
                  <a:latin typeface="Calibri" pitchFamily="34" charset="0"/>
                </a:rPr>
                <a:t>Intake</a:t>
              </a: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5740758" y="2438400"/>
              <a:ext cx="1698470" cy="636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Calibri" pitchFamily="34" charset="0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8726"/>
            <a:ext cx="8991600" cy="10152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8. Increase </a:t>
            </a:r>
            <a:b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</a:br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Physical Activity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38000"/>
            <a:ext cx="8763000" cy="374751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 smtClean="0">
                <a:latin typeface="Berlin Sans FB Demi" panose="020E0802020502020306" pitchFamily="34" charset="0"/>
              </a:rPr>
              <a:t>Teens should be active at least 60 minutes or more each day.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r="24706"/>
          <a:stretch>
            <a:fillRect/>
          </a:stretch>
        </p:blipFill>
        <p:spPr bwMode="auto">
          <a:xfrm>
            <a:off x="142875" y="2556459"/>
            <a:ext cx="2500313" cy="220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13859"/>
            <a:ext cx="331152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 b="16458"/>
          <a:stretch>
            <a:fillRect/>
          </a:stretch>
        </p:blipFill>
        <p:spPr bwMode="auto">
          <a:xfrm>
            <a:off x="3235325" y="2556459"/>
            <a:ext cx="2232025" cy="258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 l="5000" t="5621" r="12500" b="10657"/>
          <a:stretch>
            <a:fillRect/>
          </a:stretch>
        </p:blipFill>
        <p:spPr bwMode="auto">
          <a:xfrm>
            <a:off x="5154613" y="4690059"/>
            <a:ext cx="3151187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/>
          <a:srcRect t="4762" r="8722" b="11905"/>
          <a:stretch>
            <a:fillRect/>
          </a:stretch>
        </p:blipFill>
        <p:spPr bwMode="auto">
          <a:xfrm>
            <a:off x="6059488" y="2556459"/>
            <a:ext cx="2932112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0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What is a Nutrient?</a:t>
            </a:r>
            <a:endParaRPr lang="en-US" sz="6000" u="sng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1066800"/>
            <a:ext cx="8763000" cy="45720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dirty="0" smtClean="0">
                <a:latin typeface="Berlin Sans FB Demi" panose="020E0802020502020306" pitchFamily="34" charset="0"/>
              </a:rPr>
              <a:t>Substances found in food that are essential for growth and energy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dirty="0" smtClean="0">
                <a:latin typeface="Berlin Sans FB Demi" panose="020E0802020502020306" pitchFamily="34" charset="0"/>
              </a:rPr>
              <a:t>There are </a:t>
            </a:r>
            <a:r>
              <a:rPr lang="en-US" sz="4000" b="1" u="sng" dirty="0" smtClean="0">
                <a:latin typeface="Berlin Sans FB Demi" panose="020E0802020502020306" pitchFamily="34" charset="0"/>
              </a:rPr>
              <a:t>SIX</a:t>
            </a:r>
            <a:r>
              <a:rPr lang="en-US" b="1" dirty="0" smtClean="0">
                <a:latin typeface="Berlin Sans FB Demi" panose="020E0802020502020306" pitchFamily="34" charset="0"/>
              </a:rPr>
              <a:t> basic essential nutrients:</a:t>
            </a:r>
          </a:p>
          <a:p>
            <a:pPr marL="1033463" lvl="1" indent="-457200">
              <a:buClrTx/>
              <a:buFont typeface="+mj-lt"/>
              <a:buAutoNum type="alphaLcPeriod"/>
            </a:pPr>
            <a:r>
              <a:rPr lang="en-US" b="1" dirty="0" smtClean="0">
                <a:latin typeface="Berlin Sans FB Demi" panose="020E0802020502020306" pitchFamily="34" charset="0"/>
              </a:rPr>
              <a:t>Carbohydrates</a:t>
            </a:r>
          </a:p>
          <a:p>
            <a:pPr marL="1033463" lvl="1" indent="-457200">
              <a:buClrTx/>
              <a:buFont typeface="+mj-lt"/>
              <a:buAutoNum type="alphaLcPeriod"/>
            </a:pPr>
            <a:r>
              <a:rPr lang="en-US" b="1" dirty="0" smtClean="0">
                <a:latin typeface="Berlin Sans FB Demi" panose="020E0802020502020306" pitchFamily="34" charset="0"/>
              </a:rPr>
              <a:t>Protein</a:t>
            </a:r>
          </a:p>
          <a:p>
            <a:pPr marL="1033463" lvl="1" indent="-457200">
              <a:buClrTx/>
              <a:buFont typeface="+mj-lt"/>
              <a:buAutoNum type="alphaLcPeriod"/>
            </a:pPr>
            <a:r>
              <a:rPr lang="en-US" b="1" dirty="0" smtClean="0">
                <a:latin typeface="Berlin Sans FB Demi" panose="020E0802020502020306" pitchFamily="34" charset="0"/>
              </a:rPr>
              <a:t>Fat</a:t>
            </a:r>
          </a:p>
          <a:p>
            <a:pPr marL="1033463" lvl="1" indent="-457200">
              <a:buClrTx/>
              <a:buFont typeface="+mj-lt"/>
              <a:buAutoNum type="alphaLcPeriod"/>
            </a:pPr>
            <a:r>
              <a:rPr lang="en-US" b="1" dirty="0" smtClean="0">
                <a:latin typeface="Berlin Sans FB Demi" panose="020E0802020502020306" pitchFamily="34" charset="0"/>
              </a:rPr>
              <a:t>Vitamins</a:t>
            </a:r>
          </a:p>
          <a:p>
            <a:pPr marL="1033463" lvl="1" indent="-457200">
              <a:buClrTx/>
              <a:buFont typeface="+mj-lt"/>
              <a:buAutoNum type="alphaLcPeriod"/>
            </a:pPr>
            <a:r>
              <a:rPr lang="en-US" b="1" dirty="0" smtClean="0">
                <a:latin typeface="Berlin Sans FB Demi" panose="020E0802020502020306" pitchFamily="34" charset="0"/>
              </a:rPr>
              <a:t>Minerals</a:t>
            </a:r>
          </a:p>
          <a:p>
            <a:pPr marL="1033463" lvl="1" indent="-457200">
              <a:buClrTx/>
              <a:buFont typeface="+mj-lt"/>
              <a:buAutoNum type="alphaLcPeriod"/>
            </a:pPr>
            <a:r>
              <a:rPr lang="en-US" b="1" dirty="0" smtClean="0">
                <a:latin typeface="Berlin Sans FB Demi" panose="020E0802020502020306" pitchFamily="34" charset="0"/>
              </a:rPr>
              <a:t>Water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http://t0.gstatic.com/images?q=tbn:ANd9GcRh8lNzBAk-unYrJp5igR-0sNEXIWhBv4I1d9B2O9JtagxzwD5k:thumbs.dreamstime.com/z/weights-lifting-body-builder-symbol-vector-85055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/>
        </p:blipFill>
        <p:spPr bwMode="auto">
          <a:xfrm>
            <a:off x="4267200" y="2593489"/>
            <a:ext cx="4111625" cy="41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0116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9. Reduce Screen Time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763000" cy="374751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 smtClean="0">
                <a:latin typeface="Berlin Sans FB Demi" panose="020E0802020502020306" pitchFamily="34" charset="0"/>
              </a:rPr>
              <a:t>Spend less time in front of the TV, video games and phones and more time being physically active.  </a:t>
            </a:r>
          </a:p>
        </p:txBody>
      </p:sp>
      <p:pic>
        <p:nvPicPr>
          <p:cNvPr id="17410" name="Picture 2" descr="http://osnap.org/wp-content/uploads/2012/04/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76" y="2133600"/>
            <a:ext cx="406064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4074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10. Enjoy Your Food,</a:t>
            </a:r>
            <a:b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</a:br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But Eat Less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8763000" cy="685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 smtClean="0">
                <a:latin typeface="Berlin Sans FB Demi" panose="020E0802020502020306" pitchFamily="34" charset="0"/>
              </a:rPr>
              <a:t>Avoid oversized portions.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5583"/>
            <a:ext cx="5791200" cy="41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0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05930"/>
            <a:ext cx="8991600" cy="1470025"/>
          </a:xfrm>
        </p:spPr>
        <p:txBody>
          <a:bodyPr>
            <a:noAutofit/>
          </a:bodyPr>
          <a:lstStyle/>
          <a:p>
            <a:r>
              <a:rPr lang="en-US" sz="5000" dirty="0" smtClean="0">
                <a:ln w="19050"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Careers Related to </a:t>
            </a:r>
            <a:br>
              <a:rPr lang="en-US" sz="5000" dirty="0" smtClean="0">
                <a:ln w="19050"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</a:br>
            <a:r>
              <a:rPr lang="en-US" sz="5000" dirty="0" smtClean="0">
                <a:ln w="19050">
                  <a:solidFill>
                    <a:schemeClr val="tx1"/>
                  </a:solidFill>
                </a:ln>
                <a:latin typeface="Berlin Sans FB Demi" panose="020E0802020502020306" pitchFamily="34" charset="0"/>
              </a:rPr>
              <a:t>Foods and Nutrition</a:t>
            </a:r>
            <a:endParaRPr lang="en-US" sz="5000" dirty="0">
              <a:ln w="19050">
                <a:solidFill>
                  <a:schemeClr val="tx1"/>
                </a:solidFill>
              </a:ln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http://www.healthychefcreations.com/userfiles/images/Home%20Page%20Images/ChefPlateup%20v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91" y="3276600"/>
            <a:ext cx="5032419" cy="33549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Executive Chef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http://www.laweekly.com/imager/patinas-charles-olalia-a-young-chef-heads-up-an-even-younger-kitchen/b/original/4590797/6723/Executive_Chef_Charles_Olalia__1__-_Patina_-_Photo_Credit_Video_Recipe_Ne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3" y="1143000"/>
            <a:ext cx="8131935" cy="542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Pastry Chef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218" name="Picture 2" descr="http://www.appilywed.com/wp-content/uploads/2013/04/wedding_cake_profess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9578"/>
            <a:ext cx="7467600" cy="55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Food Service Worker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098" name="Picture 2" descr="http://www.cdc.gov/nceh/ehs/ehsnet/images/food_wor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96" y="1147529"/>
            <a:ext cx="5999408" cy="54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6316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Dietitian / Nutritionist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76" name="Picture 4" descr="http://aacos.com/wp-content/uploads/2014/03/Nutritio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0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Food Science Researcher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122" name="Picture 2" descr="http://culinaryschoolsconnection.com/wp-content/uploads/stockfresh_1078567_researcher-with-microscope-with-a-gmo-vegetables-in-the-laborato_sizeXS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002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Agriculturalist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170" name="Picture 2" descr="http://www.farmtoschoolmonth.org/farmto/wp-content/uploads/2013/09/FarmersUn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486400" cy="54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Caterer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194" name="Picture 2" descr="http://www.bollywoodshaadis.com/img/article-201372091353305001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53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Carbohydrates</a:t>
            </a:r>
            <a:endParaRPr lang="en-US" sz="6000" u="sng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45720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Main Function</a:t>
            </a:r>
            <a:r>
              <a:rPr lang="en-US" b="1" dirty="0" smtClean="0">
                <a:latin typeface="Berlin Sans FB Demi" panose="020E0802020502020306" pitchFamily="34" charset="0"/>
              </a:rPr>
              <a:t>:  To provide our bodies with energy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Healthy Food Sources:</a:t>
            </a:r>
            <a:r>
              <a:rPr lang="en-US" b="1" dirty="0" smtClean="0">
                <a:latin typeface="Berlin Sans FB Demi" panose="020E0802020502020306" pitchFamily="34" charset="0"/>
              </a:rPr>
              <a:t>  whole grains, cereals, beans, rice, pasta</a:t>
            </a:r>
          </a:p>
        </p:txBody>
      </p:sp>
      <p:pic>
        <p:nvPicPr>
          <p:cNvPr id="3076" name="Picture 4" descr="http://images.wisegeek.com/bread-and-grai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b="8406"/>
          <a:stretch/>
        </p:blipFill>
        <p:spPr bwMode="auto">
          <a:xfrm>
            <a:off x="381823" y="2438400"/>
            <a:ext cx="8380355" cy="42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18316"/>
            <a:ext cx="8991600" cy="786684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Personal Trainer / </a:t>
            </a:r>
            <a:b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</a:br>
            <a:r>
              <a:rPr lang="en-US" sz="6000" u="sng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Health Coach</a:t>
            </a:r>
            <a:endParaRPr lang="en-US" sz="6000" u="sng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42" name="Picture 2" descr="http://continuingeducation.unlv.edu/sites/online.unlv.edu.cedrupal/files/programs/iStock_000016136457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3506"/>
            <a:ext cx="6858000" cy="45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Protein</a:t>
            </a:r>
            <a:endParaRPr lang="en-US" sz="6000" u="sng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45720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Main Function</a:t>
            </a:r>
            <a:r>
              <a:rPr lang="en-US" b="1" dirty="0" smtClean="0">
                <a:latin typeface="Berlin Sans FB Demi" panose="020E0802020502020306" pitchFamily="34" charset="0"/>
              </a:rPr>
              <a:t>:  To build and repair body tissues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Healthy Food Sources:</a:t>
            </a:r>
            <a:r>
              <a:rPr lang="en-US" b="1" dirty="0" smtClean="0">
                <a:latin typeface="Berlin Sans FB Demi" panose="020E0802020502020306" pitchFamily="34" charset="0"/>
              </a:rPr>
              <a:t>  meat, poultry, eggs, seafood, milk/milk products, cheese , nuts/seeds</a:t>
            </a:r>
          </a:p>
        </p:txBody>
      </p:sp>
      <p:pic>
        <p:nvPicPr>
          <p:cNvPr id="4100" name="Picture 4" descr="http://t3.gstatic.com/images?q=tbn:ANd9GcTQ_EgwuKVhGgeOTG2zJxxATn0msxIxZAOsUAaW-Q1pudsp-DW10w:i.huffpost.com/gen/1419426/thumbs/o-MEAT-AND-FISH-570.jpg%3F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r="8407" b="6047"/>
          <a:stretch/>
        </p:blipFill>
        <p:spPr bwMode="auto">
          <a:xfrm>
            <a:off x="1863144" y="2514600"/>
            <a:ext cx="5417713" cy="41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Fat</a:t>
            </a:r>
            <a:endParaRPr lang="en-US" sz="6000" u="sng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45720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Main Functions</a:t>
            </a:r>
            <a:r>
              <a:rPr lang="en-US" b="1" dirty="0" smtClean="0">
                <a:latin typeface="Berlin Sans FB Demi" panose="020E0802020502020306" pitchFamily="34" charset="0"/>
              </a:rPr>
              <a:t>:  Provides “back-up” energy, protects internal organs, promotes healthy skin, carries vitamins through the body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Healthy Food Sources:</a:t>
            </a:r>
            <a:r>
              <a:rPr lang="en-US" b="1" dirty="0" smtClean="0">
                <a:latin typeface="Berlin Sans FB Demi" panose="020E0802020502020306" pitchFamily="34" charset="0"/>
              </a:rPr>
              <a:t>  olive oil, canola oil, avocados, olives, flaxseed, nuts, tofu, fatty fish </a:t>
            </a:r>
            <a:r>
              <a:rPr lang="en-US" sz="2200" b="1" dirty="0" smtClean="0">
                <a:latin typeface="Berlin Sans FB Demi" panose="020E0802020502020306" pitchFamily="34" charset="0"/>
              </a:rPr>
              <a:t>(salmon, tuna, trout)</a:t>
            </a:r>
            <a:endParaRPr lang="en-US" b="1" dirty="0" smtClean="0">
              <a:latin typeface="Berlin Sans FB Demi" panose="020E0802020502020306" pitchFamily="34" charset="0"/>
            </a:endParaRPr>
          </a:p>
        </p:txBody>
      </p:sp>
      <p:pic>
        <p:nvPicPr>
          <p:cNvPr id="5122" name="Picture 2" descr="http://t3.gstatic.com/images?q=tbn:ANd9GcTAfdeJODgwLJLNOh0RZ986X7r8CvVyIuC1yspktrMj2a7O_RxrFw:https://www.starkist.com/sites/default/files/fats%2520and%2520o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63570"/>
            <a:ext cx="4876800" cy="33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Vitamins</a:t>
            </a:r>
            <a:endParaRPr lang="en-US" sz="6000" u="sng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45720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Main Functions</a:t>
            </a:r>
            <a:r>
              <a:rPr lang="en-US" b="1" dirty="0" smtClean="0">
                <a:latin typeface="Berlin Sans FB Demi" panose="020E0802020502020306" pitchFamily="34" charset="0"/>
              </a:rPr>
              <a:t>:  To regulate body functions (nerves, muscles and skin functions)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Healthy Food Sources:</a:t>
            </a:r>
            <a:r>
              <a:rPr lang="en-US" b="1" dirty="0" smtClean="0">
                <a:latin typeface="Berlin Sans FB Demi" panose="020E0802020502020306" pitchFamily="34" charset="0"/>
              </a:rPr>
              <a:t>  Fruits and vegetables (especially red, orange and dark green), enriched grains, dairy products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52" y="3170489"/>
            <a:ext cx="6312697" cy="35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Minerals</a:t>
            </a:r>
            <a:endParaRPr lang="en-US" sz="6000" u="sng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45720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Main Functions</a:t>
            </a:r>
            <a:r>
              <a:rPr lang="en-US" b="1" dirty="0" smtClean="0">
                <a:latin typeface="Berlin Sans FB Demi" panose="020E0802020502020306" pitchFamily="34" charset="0"/>
              </a:rPr>
              <a:t>:  To regulate body functions (strong bones and teeth, maintaining fluid balance in the body)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Healthy Food Sources:</a:t>
            </a:r>
            <a:r>
              <a:rPr lang="en-US" b="1" dirty="0" smtClean="0">
                <a:latin typeface="Berlin Sans FB Demi" panose="020E0802020502020306" pitchFamily="34" charset="0"/>
              </a:rPr>
              <a:t>  Fruits and vegetables (especially red, orange and dark green), dairy products, animal products</a:t>
            </a:r>
          </a:p>
        </p:txBody>
      </p:sp>
      <p:pic>
        <p:nvPicPr>
          <p:cNvPr id="8196" name="Picture 4" descr="http://t0.gstatic.com/images?q=tbn:ANd9GcSDh9iK0sEarW6jnGtxawDvqDWlaf-ay2CV37DUSW1XMpS0W-PD:www.crossfithighland.com/uploads/1/7/4/7/17474011/3096027.jpg%3F5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60" y="3648142"/>
            <a:ext cx="7338480" cy="29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Water</a:t>
            </a:r>
            <a:endParaRPr lang="en-US" sz="6000" u="sng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45720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Main Functions</a:t>
            </a:r>
            <a:r>
              <a:rPr lang="en-US" b="1" dirty="0" smtClean="0">
                <a:latin typeface="Berlin Sans FB Demi" panose="020E0802020502020306" pitchFamily="34" charset="0"/>
              </a:rPr>
              <a:t>:  Prevents dehydration, carries vitamins through the body, carries waste products out of the body, regulates body temperature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u="sng" dirty="0" smtClean="0">
                <a:latin typeface="Berlin Sans FB Demi" panose="020E0802020502020306" pitchFamily="34" charset="0"/>
              </a:rPr>
              <a:t>Healthy Food Sources:</a:t>
            </a:r>
            <a:r>
              <a:rPr lang="en-US" b="1" dirty="0" smtClean="0">
                <a:latin typeface="Berlin Sans FB Demi" panose="020E0802020502020306" pitchFamily="34" charset="0"/>
              </a:rPr>
              <a:t>  Water</a:t>
            </a:r>
          </a:p>
        </p:txBody>
      </p:sp>
      <p:pic>
        <p:nvPicPr>
          <p:cNvPr id="6148" name="Picture 4" descr="http://www.tips-healthy.com/wp-content/uploads/2012/04/Tips-for-treating-ground-water-for-drinking-300x2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864745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08038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What is </a:t>
            </a:r>
            <a:r>
              <a:rPr lang="en-US" sz="6000" u="sng" dirty="0" err="1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MyPlate</a:t>
            </a:r>
            <a:r>
              <a:rPr lang="en-US" sz="6000" u="sng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?</a:t>
            </a:r>
            <a:endParaRPr lang="en-US" sz="6000" u="sng" dirty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45720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b="1" dirty="0" err="1" smtClean="0">
                <a:latin typeface="Berlin Sans FB Demi" panose="020E0802020502020306" pitchFamily="34" charset="0"/>
              </a:rPr>
              <a:t>MyPlate</a:t>
            </a:r>
            <a:r>
              <a:rPr lang="en-US" b="1" dirty="0" smtClean="0">
                <a:latin typeface="Berlin Sans FB Demi" panose="020E0802020502020306" pitchFamily="34" charset="0"/>
              </a:rPr>
              <a:t> is the current nutrition guide from the USDA that is meant to help people develop a healthy diet.   </a:t>
            </a:r>
          </a:p>
          <a:p>
            <a:pPr marL="228600" indent="-228600">
              <a:buClrTx/>
              <a:buFont typeface="+mj-lt"/>
              <a:buAutoNum type="arabicPeriod"/>
            </a:pPr>
            <a:endParaRPr lang="en-US" sz="1200" b="1" dirty="0" smtClean="0">
              <a:latin typeface="Berlin Sans FB Demi" panose="020E0802020502020306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b="1" dirty="0" err="1" smtClean="0">
                <a:latin typeface="Berlin Sans FB Demi" panose="020E0802020502020306" pitchFamily="34" charset="0"/>
              </a:rPr>
              <a:t>MyPlate</a:t>
            </a:r>
            <a:r>
              <a:rPr lang="en-US" b="1" dirty="0" smtClean="0">
                <a:latin typeface="Berlin Sans FB Demi" panose="020E0802020502020306" pitchFamily="34" charset="0"/>
              </a:rPr>
              <a:t> is broken into FIVE food groups.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309446" y="2778369"/>
            <a:ext cx="4400550" cy="3858496"/>
            <a:chOff x="2514600" y="2133600"/>
            <a:chExt cx="5334000" cy="4724400"/>
          </a:xfrm>
        </p:grpSpPr>
        <p:sp>
          <p:nvSpPr>
            <p:cNvPr id="6" name="Rectangle 5"/>
            <p:cNvSpPr/>
            <p:nvPr/>
          </p:nvSpPr>
          <p:spPr>
            <a:xfrm>
              <a:off x="2514600" y="2133600"/>
              <a:ext cx="5334000" cy="4724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0300" t="28590" r="11417" b="17406"/>
            <a:stretch>
              <a:fillRect/>
            </a:stretch>
          </p:blipFill>
          <p:spPr bwMode="auto">
            <a:xfrm>
              <a:off x="2781300" y="2348508"/>
              <a:ext cx="4800600" cy="429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684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275</TotalTime>
  <Words>724</Words>
  <Application>Microsoft Office PowerPoint</Application>
  <PresentationFormat>On-screen Show (4:3)</PresentationFormat>
  <Paragraphs>83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The Six Basic Nutrients &amp;  Intro to MyPlate</vt:lpstr>
      <vt:lpstr>What is a Nutrient?</vt:lpstr>
      <vt:lpstr>Carbohydrates</vt:lpstr>
      <vt:lpstr>Protein</vt:lpstr>
      <vt:lpstr>Fat</vt:lpstr>
      <vt:lpstr>Vitamins</vt:lpstr>
      <vt:lpstr>Minerals</vt:lpstr>
      <vt:lpstr>Water</vt:lpstr>
      <vt:lpstr>What is MyPlate?</vt:lpstr>
      <vt:lpstr>Fruits Group</vt:lpstr>
      <vt:lpstr>Vegetables Group</vt:lpstr>
      <vt:lpstr>Protein Group</vt:lpstr>
      <vt:lpstr>Grains Group</vt:lpstr>
      <vt:lpstr>Dairy Group</vt:lpstr>
      <vt:lpstr>Important Healthy Eating Tips</vt:lpstr>
      <vt:lpstr>5. Choose Foods that Are Nutrient Dense</vt:lpstr>
      <vt:lpstr>6. Avoid Eating Too Many Empty Calories</vt:lpstr>
      <vt:lpstr>7. Balance Calories to Manage Weight</vt:lpstr>
      <vt:lpstr>8. Increase  Physical Activity</vt:lpstr>
      <vt:lpstr>9. Reduce Screen Time</vt:lpstr>
      <vt:lpstr>10. Enjoy Your Food, But Eat Less</vt:lpstr>
      <vt:lpstr>Careers Related to  Foods and Nutrition</vt:lpstr>
      <vt:lpstr>Executive Chef</vt:lpstr>
      <vt:lpstr>Pastry Chef</vt:lpstr>
      <vt:lpstr>Food Service Worker</vt:lpstr>
      <vt:lpstr>Dietitian / Nutritionist</vt:lpstr>
      <vt:lpstr>Food Science Researcher</vt:lpstr>
      <vt:lpstr>Agriculturalist</vt:lpstr>
      <vt:lpstr>Caterer</vt:lpstr>
      <vt:lpstr>Personal Trainer /  Health Coach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Schiers</dc:creator>
  <cp:lastModifiedBy>Laura Schiers</cp:lastModifiedBy>
  <cp:revision>53</cp:revision>
  <dcterms:created xsi:type="dcterms:W3CDTF">2014-07-14T19:40:15Z</dcterms:created>
  <dcterms:modified xsi:type="dcterms:W3CDTF">2014-07-15T00:17:30Z</dcterms:modified>
</cp:coreProperties>
</file>