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70" r:id="rId15"/>
    <p:sldId id="271" r:id="rId16"/>
    <p:sldId id="278" r:id="rId17"/>
    <p:sldId id="276" r:id="rId18"/>
    <p:sldId id="290" r:id="rId19"/>
    <p:sldId id="291" r:id="rId20"/>
    <p:sldId id="294" r:id="rId21"/>
    <p:sldId id="296" r:id="rId22"/>
    <p:sldId id="297" r:id="rId23"/>
    <p:sldId id="298" r:id="rId24"/>
    <p:sldId id="300" r:id="rId25"/>
    <p:sldId id="302" r:id="rId26"/>
    <p:sldId id="303" r:id="rId27"/>
    <p:sldId id="307" r:id="rId28"/>
    <p:sldId id="308" r:id="rId29"/>
    <p:sldId id="309" r:id="rId30"/>
    <p:sldId id="310" r:id="rId31"/>
    <p:sldId id="330" r:id="rId32"/>
    <p:sldId id="324" r:id="rId33"/>
    <p:sldId id="326" r:id="rId34"/>
    <p:sldId id="327" r:id="rId35"/>
    <p:sldId id="331" r:id="rId36"/>
    <p:sldId id="332" r:id="rId37"/>
    <p:sldId id="333" r:id="rId38"/>
    <p:sldId id="334" r:id="rId39"/>
    <p:sldId id="335" r:id="rId40"/>
    <p:sldId id="336" r:id="rId41"/>
  </p:sldIdLst>
  <p:sldSz cx="9601200" cy="7315200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52" autoAdjust="0"/>
    <p:restoredTop sz="94820" autoAdjust="0"/>
  </p:normalViewPr>
  <p:slideViewPr>
    <p:cSldViewPr>
      <p:cViewPr>
        <p:scale>
          <a:sx n="40" d="100"/>
          <a:sy n="40" d="100"/>
        </p:scale>
        <p:origin x="-3996" y="-1494"/>
      </p:cViewPr>
      <p:guideLst>
        <p:guide orient="horz" pos="230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195B3-DA58-4BE0-AEEE-5B299151DC7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85800"/>
            <a:ext cx="4502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C5A66-B514-4F06-A559-DD4B4FAC0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2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6246D3-005F-4C76-BA1E-6CE8157A09C9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0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1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9248" y="313267"/>
            <a:ext cx="2268616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397" y="313267"/>
            <a:ext cx="6645831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6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7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97" y="1820334"/>
            <a:ext cx="4457224" cy="51494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0" y="1820334"/>
            <a:ext cx="4457224" cy="51494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2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1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5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79E0-9DEA-46EB-81DC-C3A326350F99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2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479E0-9DEA-46EB-81DC-C3A326350F99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D4E53-C67B-4761-82A0-6DFCC17AF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7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-152400"/>
            <a:ext cx="8161020" cy="1568027"/>
          </a:xfrm>
        </p:spPr>
        <p:txBody>
          <a:bodyPr/>
          <a:lstStyle/>
          <a:p>
            <a:pPr>
              <a:tabLst>
                <a:tab pos="800100" algn="l"/>
              </a:tabLst>
            </a:pPr>
            <a:r>
              <a:rPr lang="en-US" b="1" u="sng" dirty="0" smtClean="0"/>
              <a:t>Intro to the Sewing Machine</a:t>
            </a:r>
            <a:endParaRPr lang="en-US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1633415" y="1015467"/>
            <a:ext cx="6596185" cy="614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6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ognamedbanjo.com/blog/wp-content/uploads/2011/12/DSC_0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7860"/>
          <a:stretch/>
        </p:blipFill>
        <p:spPr bwMode="auto">
          <a:xfrm>
            <a:off x="858012" y="152399"/>
            <a:ext cx="7885176" cy="59761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09104" y="614781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51304" y="457200"/>
            <a:ext cx="7092696" cy="6421398"/>
            <a:chOff x="1600200" y="457200"/>
            <a:chExt cx="7092696" cy="64213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232904" y="457200"/>
              <a:ext cx="1046988" cy="3581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00200" y="6324600"/>
              <a:ext cx="70926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Right Edge of the Stitch Plate= _______”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73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6200" y="305602"/>
            <a:ext cx="9448800" cy="6857198"/>
            <a:chOff x="76200" y="305602"/>
            <a:chExt cx="9448800" cy="6857198"/>
          </a:xfrm>
        </p:grpSpPr>
        <p:sp>
          <p:nvSpPr>
            <p:cNvPr id="11" name="TextBox 10"/>
            <p:cNvSpPr txBox="1"/>
            <p:nvPr/>
          </p:nvSpPr>
          <p:spPr>
            <a:xfrm>
              <a:off x="76200" y="4454366"/>
              <a:ext cx="94488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/>
                <a:t>2</a:t>
              </a:r>
              <a:r>
                <a:rPr lang="en-US" sz="5000" b="1" u="sng" dirty="0" smtClean="0"/>
                <a:t>. Feed Dogs</a:t>
              </a:r>
            </a:p>
            <a:p>
              <a:pPr algn="ctr"/>
              <a:r>
                <a:rPr lang="en-US" sz="4000" b="1" dirty="0"/>
                <a:t>T</a:t>
              </a:r>
              <a:r>
                <a:rPr lang="en-US" sz="4000" b="1" dirty="0" smtClean="0"/>
                <a:t>oothed metal piece below the stitch plate that moves up and down to push the fabric along beneath the needle.</a:t>
              </a:r>
              <a:endParaRPr lang="en-US" sz="4000" b="1" dirty="0"/>
            </a:p>
          </p:txBody>
        </p:sp>
        <p:pic>
          <p:nvPicPr>
            <p:cNvPr id="9" name="Picture 4" descr="http://www.dognamedbanjo.com/blog/wp-content/uploads/2011/12/DSC_015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50" b="7860"/>
            <a:stretch/>
          </p:blipFill>
          <p:spPr bwMode="auto">
            <a:xfrm>
              <a:off x="4121151" y="305602"/>
              <a:ext cx="5327649" cy="403779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541162" y="1524000"/>
              <a:ext cx="5859638" cy="1371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1162" y="1524000"/>
              <a:ext cx="6850238" cy="1371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28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242646"/>
            <a:ext cx="9448800" cy="6779660"/>
            <a:chOff x="0" y="242646"/>
            <a:chExt cx="9448800" cy="6779660"/>
          </a:xfrm>
        </p:grpSpPr>
        <p:sp>
          <p:nvSpPr>
            <p:cNvPr id="11" name="TextBox 10"/>
            <p:cNvSpPr txBox="1"/>
            <p:nvPr/>
          </p:nvSpPr>
          <p:spPr>
            <a:xfrm>
              <a:off x="0" y="3082766"/>
              <a:ext cx="487680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/>
                <a:t>3</a:t>
              </a:r>
              <a:r>
                <a:rPr lang="en-US" sz="5000" b="1" u="sng" dirty="0" smtClean="0"/>
                <a:t>. Presser Foot</a:t>
              </a:r>
            </a:p>
            <a:p>
              <a:pPr algn="ctr"/>
              <a:r>
                <a:rPr lang="en-US" sz="4000" b="1" dirty="0" smtClean="0"/>
                <a:t>Holds the fabric down against the feed dogs to move the fabric evenly through the machine.</a:t>
              </a:r>
              <a:endParaRPr lang="en-US" sz="4000" b="1" dirty="0"/>
            </a:p>
          </p:txBody>
        </p:sp>
        <p:pic>
          <p:nvPicPr>
            <p:cNvPr id="12" name="Picture 6" descr="http://in.bernina.com/webautor-data/2/1008-naehfuss_klei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5" r="13561"/>
            <a:stretch/>
          </p:blipFill>
          <p:spPr bwMode="auto">
            <a:xfrm>
              <a:off x="5029200" y="242646"/>
              <a:ext cx="4368483" cy="41769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541162" y="1404449"/>
              <a:ext cx="5969366" cy="11101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004117" y="4724400"/>
              <a:ext cx="44446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/>
                <a:t>There are several different types of presser feet, each designed to make a particular sewing task easier. 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028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92529" y="242646"/>
            <a:ext cx="9541329" cy="6112970"/>
            <a:chOff x="-92529" y="242646"/>
            <a:chExt cx="9541329" cy="6112970"/>
          </a:xfrm>
        </p:grpSpPr>
        <p:sp>
          <p:nvSpPr>
            <p:cNvPr id="11" name="TextBox 10"/>
            <p:cNvSpPr txBox="1"/>
            <p:nvPr/>
          </p:nvSpPr>
          <p:spPr>
            <a:xfrm>
              <a:off x="-92529" y="3158966"/>
              <a:ext cx="52578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700" b="1" u="sng" dirty="0"/>
                <a:t>4</a:t>
              </a:r>
              <a:r>
                <a:rPr lang="en-US" sz="4700" b="1" u="sng" dirty="0" smtClean="0"/>
                <a:t>. Machine Needle</a:t>
              </a:r>
            </a:p>
            <a:p>
              <a:pPr algn="ctr"/>
              <a:r>
                <a:rPr lang="en-US" sz="4000" b="1" dirty="0" smtClean="0"/>
                <a:t>The upper thread is threaded through the machine needle.</a:t>
              </a:r>
              <a:endParaRPr lang="en-US" sz="4000" b="1" dirty="0"/>
            </a:p>
          </p:txBody>
        </p:sp>
        <p:pic>
          <p:nvPicPr>
            <p:cNvPr id="12" name="Picture 6" descr="http://in.bernina.com/webautor-data/2/1008-naehfuss_klei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5" r="13561"/>
            <a:stretch/>
          </p:blipFill>
          <p:spPr bwMode="auto">
            <a:xfrm>
              <a:off x="5029200" y="242646"/>
              <a:ext cx="4368483" cy="41769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541162" y="1404449"/>
              <a:ext cx="6850238" cy="7291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004117" y="4724400"/>
              <a:ext cx="44446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/>
                <a:t>There are several different types of machine needles for different types of fabric and sewing techniques.  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6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21920" y="685800"/>
            <a:ext cx="9326880" cy="6477000"/>
            <a:chOff x="121920" y="685800"/>
            <a:chExt cx="9326880" cy="6477000"/>
          </a:xfrm>
        </p:grpSpPr>
        <p:pic>
          <p:nvPicPr>
            <p:cNvPr id="8" name="Picture 8" descr="http://www.naehinstitut.de/shop/catalog/images/bernina-215-fadenabschneide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"/>
            <a:stretch/>
          </p:blipFill>
          <p:spPr bwMode="auto">
            <a:xfrm>
              <a:off x="4255007" y="685800"/>
              <a:ext cx="5033899" cy="3535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59894" y="4454366"/>
              <a:ext cx="9288906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/>
                <a:t>5</a:t>
              </a:r>
              <a:r>
                <a:rPr lang="en-US" sz="5000" b="1" u="sng" dirty="0" smtClean="0"/>
                <a:t>. Thread Cutter</a:t>
              </a:r>
            </a:p>
            <a:p>
              <a:pPr algn="ctr"/>
              <a:r>
                <a:rPr lang="en-US" sz="4000" b="1" dirty="0" smtClean="0"/>
                <a:t>Cutting tool on the left side of the sewing machine that allows for easy thread trimming.  </a:t>
              </a:r>
              <a:endParaRPr lang="en-US" sz="4000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21920" y="975360"/>
              <a:ext cx="5364480" cy="1975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549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7952" y="962660"/>
            <a:ext cx="9204960" cy="5702221"/>
            <a:chOff x="377952" y="962660"/>
            <a:chExt cx="9204960" cy="5702221"/>
          </a:xfrm>
        </p:grpSpPr>
        <p:sp>
          <p:nvSpPr>
            <p:cNvPr id="11" name="TextBox 10"/>
            <p:cNvSpPr txBox="1"/>
            <p:nvPr/>
          </p:nvSpPr>
          <p:spPr>
            <a:xfrm>
              <a:off x="377952" y="4572000"/>
              <a:ext cx="88392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/>
                <a:t>6</a:t>
              </a:r>
              <a:r>
                <a:rPr lang="en-US" sz="5000" b="1" u="sng" dirty="0" smtClean="0"/>
                <a:t>. Backstitch Button</a:t>
              </a:r>
            </a:p>
            <a:p>
              <a:pPr algn="ctr"/>
              <a:r>
                <a:rPr lang="en-US" sz="4000" b="1" dirty="0" smtClean="0"/>
                <a:t>When pushed in, it allows you to sew backwards until it is released.  </a:t>
              </a:r>
              <a:endParaRPr lang="en-US" sz="4000" b="1" dirty="0"/>
            </a:p>
          </p:txBody>
        </p:sp>
        <p:pic>
          <p:nvPicPr>
            <p:cNvPr id="7" name="Picture 14" descr="http://www.naehinstitut.de/shop/catalog/images/bernina-215-rueckwaertstast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552" y="962660"/>
              <a:ext cx="4785360" cy="3190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685800" y="975360"/>
              <a:ext cx="6781800" cy="1463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55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2400" y="304800"/>
            <a:ext cx="9296400" cy="6248400"/>
            <a:chOff x="152400" y="304800"/>
            <a:chExt cx="9296400" cy="6248400"/>
          </a:xfrm>
        </p:grpSpPr>
        <p:sp>
          <p:nvSpPr>
            <p:cNvPr id="11" name="TextBox 10"/>
            <p:cNvSpPr txBox="1"/>
            <p:nvPr/>
          </p:nvSpPr>
          <p:spPr>
            <a:xfrm>
              <a:off x="152400" y="4460319"/>
              <a:ext cx="92964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/>
                <a:t>7</a:t>
              </a:r>
              <a:r>
                <a:rPr lang="en-US" sz="5000" b="1" u="sng" dirty="0" smtClean="0"/>
                <a:t>. Presser Foot Lever</a:t>
              </a:r>
            </a:p>
            <a:p>
              <a:pPr algn="ctr"/>
              <a:r>
                <a:rPr lang="en-US" sz="4000" b="1" dirty="0" smtClean="0"/>
                <a:t>Raises and lowers the presser foot.  It is found on the back of the machine.  </a:t>
              </a:r>
              <a:endParaRPr lang="en-US" sz="4000" b="1" dirty="0"/>
            </a:p>
          </p:txBody>
        </p:sp>
        <p:pic>
          <p:nvPicPr>
            <p:cNvPr id="8" name="Picture 30" descr="http://sewreview.com/img/gallery/98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853" y="304800"/>
              <a:ext cx="5538547" cy="369236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762000" y="1280160"/>
              <a:ext cx="5562600" cy="1158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56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8100" y="152400"/>
            <a:ext cx="9639300" cy="6507033"/>
            <a:chOff x="38100" y="152400"/>
            <a:chExt cx="9639300" cy="6507033"/>
          </a:xfrm>
        </p:grpSpPr>
        <p:sp>
          <p:nvSpPr>
            <p:cNvPr id="11" name="TextBox 10"/>
            <p:cNvSpPr txBox="1"/>
            <p:nvPr/>
          </p:nvSpPr>
          <p:spPr>
            <a:xfrm>
              <a:off x="38100" y="3997166"/>
              <a:ext cx="9525000" cy="2662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700" b="1" u="sng" dirty="0"/>
                <a:t>8</a:t>
              </a:r>
              <a:r>
                <a:rPr lang="en-US" sz="4700" b="1" u="sng" dirty="0" smtClean="0"/>
                <a:t>. Bobbin Winder and Bobbin Stop</a:t>
              </a:r>
            </a:p>
            <a:p>
              <a:pPr algn="ctr"/>
              <a:r>
                <a:rPr lang="en-US" sz="4000" b="1" dirty="0" smtClean="0"/>
                <a:t>Winds the thread around the bobbin.</a:t>
              </a:r>
            </a:p>
            <a:p>
              <a:pPr algn="ctr"/>
              <a:endParaRPr lang="en-US" sz="1000" b="1" i="1" dirty="0" smtClean="0"/>
            </a:p>
            <a:p>
              <a:pPr algn="ctr"/>
              <a:r>
                <a:rPr lang="en-US" sz="3500" b="1" i="1" dirty="0" smtClean="0"/>
                <a:t>There is another thread cutter on the side </a:t>
              </a:r>
            </a:p>
            <a:p>
              <a:pPr algn="ctr"/>
              <a:r>
                <a:rPr lang="en-US" sz="3500" b="1" i="1" dirty="0" smtClean="0"/>
                <a:t>of the bobbin stop.  </a:t>
              </a:r>
              <a:endParaRPr lang="en-US" sz="3500" b="1" i="1" dirty="0"/>
            </a:p>
          </p:txBody>
        </p:sp>
        <p:pic>
          <p:nvPicPr>
            <p:cNvPr id="7" name="Picture 24" descr="http://sewreview.com/img/gallery/71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4" t="7084" r="17698" b="6075"/>
            <a:stretch/>
          </p:blipFill>
          <p:spPr bwMode="auto">
            <a:xfrm>
              <a:off x="4275946" y="228600"/>
              <a:ext cx="5096654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28800" y="228600"/>
              <a:ext cx="3886200" cy="1371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81200" y="152400"/>
              <a:ext cx="5562600" cy="1447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876800" y="2795826"/>
              <a:ext cx="1676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/>
                <a:t>Bobbin Winder</a:t>
              </a:r>
              <a:endParaRPr lang="en-US" sz="25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5200" y="381000"/>
              <a:ext cx="1676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/>
                <a:t>Bobbin Stop</a:t>
              </a:r>
              <a:endParaRPr lang="en-US" sz="25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01000" y="3024426"/>
              <a:ext cx="1676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/>
                <a:t>Thread Cutter</a:t>
              </a:r>
              <a:endParaRPr lang="en-US" sz="2500" b="1" dirty="0"/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H="1" flipV="1">
              <a:off x="8153400" y="1905000"/>
              <a:ext cx="685800" cy="111942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40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364" y="-76200"/>
            <a:ext cx="8640474" cy="12192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Using the </a:t>
            </a:r>
            <a:r>
              <a:rPr lang="en-US" b="1" u="sng" dirty="0" err="1" smtClean="0"/>
              <a:t>Serger</a:t>
            </a:r>
            <a:endParaRPr lang="en-US" b="1" u="sng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088" y="860612"/>
            <a:ext cx="5947064" cy="5997388"/>
          </a:xfrm>
        </p:spPr>
        <p:txBody>
          <a:bodyPr>
            <a:no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Some advantages of using a </a:t>
            </a:r>
            <a:r>
              <a:rPr lang="en-US" sz="2800" dirty="0" err="1" smtClean="0"/>
              <a:t>serger</a:t>
            </a:r>
            <a:r>
              <a:rPr lang="en-US" sz="2800" dirty="0" smtClean="0"/>
              <a:t> include:</a:t>
            </a:r>
          </a:p>
          <a:p>
            <a:pPr marL="940506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2800" b="1" u="sng" dirty="0" smtClean="0"/>
              <a:t>Cuts</a:t>
            </a:r>
            <a:r>
              <a:rPr lang="en-US" sz="2800" dirty="0" smtClean="0"/>
              <a:t> off excess fabric as it sews.</a:t>
            </a:r>
          </a:p>
          <a:p>
            <a:pPr marL="940506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2800" b="1" u="sng" dirty="0" smtClean="0"/>
              <a:t>Fastest</a:t>
            </a:r>
            <a:r>
              <a:rPr lang="en-US" sz="2800" dirty="0" smtClean="0"/>
              <a:t> way of finishing a seam.</a:t>
            </a:r>
          </a:p>
          <a:p>
            <a:pPr marL="483306" lvl="1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2.  The three rules of </a:t>
            </a:r>
            <a:r>
              <a:rPr lang="en-US" sz="2800" dirty="0" err="1" smtClean="0"/>
              <a:t>serging</a:t>
            </a:r>
            <a:r>
              <a:rPr lang="en-US" sz="2800" dirty="0" smtClean="0"/>
              <a:t> are:</a:t>
            </a:r>
          </a:p>
          <a:p>
            <a:pPr marL="940506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2800" b="1" u="sng" dirty="0" smtClean="0"/>
              <a:t>Keep your fingers away from the knife.</a:t>
            </a:r>
          </a:p>
          <a:p>
            <a:pPr marL="940506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2800" b="1" u="sng" dirty="0" smtClean="0"/>
              <a:t>Don’t lift </a:t>
            </a:r>
            <a:r>
              <a:rPr lang="en-US" sz="2800" b="1" u="sng" dirty="0"/>
              <a:t>u</a:t>
            </a:r>
            <a:r>
              <a:rPr lang="en-US" sz="2800" b="1" u="sng" dirty="0" smtClean="0"/>
              <a:t>p the presser foot.</a:t>
            </a:r>
          </a:p>
          <a:p>
            <a:pPr marL="940506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sz="2800" b="1" u="sng" dirty="0" smtClean="0"/>
              <a:t>Leave a “thread tail” behind when finished.</a:t>
            </a:r>
            <a:r>
              <a:rPr lang="en-US" sz="2800" dirty="0" smtClean="0"/>
              <a:t>  </a:t>
            </a:r>
          </a:p>
          <a:p>
            <a:pPr marL="38100" lvl="1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38100" lvl="1" indent="0">
              <a:lnSpc>
                <a:spcPct val="90000"/>
              </a:lnSpc>
              <a:buNone/>
            </a:pPr>
            <a:r>
              <a:rPr lang="en-US" sz="2800" dirty="0"/>
              <a:t>3</a:t>
            </a:r>
            <a:r>
              <a:rPr lang="en-US" sz="2800" dirty="0" smtClean="0"/>
              <a:t>.  Do not serge over </a:t>
            </a:r>
            <a:r>
              <a:rPr lang="en-US" sz="2800" b="1" u="sng" dirty="0" smtClean="0"/>
              <a:t>pins</a:t>
            </a:r>
            <a:r>
              <a:rPr lang="en-US" sz="2800" dirty="0" smtClean="0"/>
              <a:t>, </a:t>
            </a:r>
            <a:r>
              <a:rPr lang="en-US" sz="2800" b="1" u="sng" dirty="0" smtClean="0"/>
              <a:t>zippers</a:t>
            </a:r>
            <a:r>
              <a:rPr lang="en-US" sz="2800" dirty="0" smtClean="0"/>
              <a:t> or 	excessive </a:t>
            </a:r>
            <a:r>
              <a:rPr lang="en-US" sz="2800" b="1" u="sng" dirty="0" smtClean="0"/>
              <a:t>bulk</a:t>
            </a:r>
            <a:r>
              <a:rPr lang="en-US" sz="2800" dirty="0" smtClean="0"/>
              <a:t>. </a:t>
            </a:r>
          </a:p>
        </p:txBody>
      </p:sp>
      <p:pic>
        <p:nvPicPr>
          <p:cNvPr id="1026" name="Picture 2" descr="http://cdn2.bigcommerce.com/server3800/b8620/products/12400/images/22999/800dl__53629.1362599373.1280.128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5170"/>
            <a:ext cx="3507429" cy="35074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601200" cy="731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" y="914400"/>
            <a:ext cx="9121140" cy="1568027"/>
          </a:xfrm>
        </p:spPr>
        <p:txBody>
          <a:bodyPr>
            <a:normAutofit/>
          </a:bodyPr>
          <a:lstStyle/>
          <a:p>
            <a:r>
              <a:rPr lang="en-US" sz="8500" b="1" dirty="0">
                <a:latin typeface="CK Quick Stitch" pitchFamily="2" charset="0"/>
              </a:rPr>
              <a:t>Sewing </a:t>
            </a:r>
            <a:r>
              <a:rPr lang="en-US" sz="8500" b="1" dirty="0" smtClean="0">
                <a:latin typeface="CK Quick Stitch" pitchFamily="2" charset="0"/>
              </a:rPr>
              <a:t>Equipment</a:t>
            </a:r>
            <a:endParaRPr lang="en-US" sz="8500" b="1" dirty="0">
              <a:latin typeface="CK Quick Stitch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284" y="2895600"/>
            <a:ext cx="4900613" cy="35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228600"/>
            <a:ext cx="9144000" cy="68580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" y="365760"/>
            <a:ext cx="8869680" cy="6583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3635" r="21071" b="11015"/>
          <a:stretch/>
        </p:blipFill>
        <p:spPr bwMode="auto">
          <a:xfrm>
            <a:off x="76200" y="72155"/>
            <a:ext cx="2362200" cy="2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571901"/>
            <a:ext cx="9253726" cy="5447899"/>
            <a:chOff x="0" y="571901"/>
            <a:chExt cx="9253726" cy="544789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3082766"/>
              <a:ext cx="4648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u="sng" dirty="0"/>
                <a:t>1</a:t>
              </a:r>
              <a:r>
                <a:rPr lang="en-US" sz="5000" b="1" u="sng" dirty="0" smtClean="0"/>
                <a:t>. Stitch Plate</a:t>
              </a:r>
            </a:p>
            <a:p>
              <a:pPr algn="ctr"/>
              <a:r>
                <a:rPr lang="en-US" sz="4000" b="1" dirty="0" smtClean="0"/>
                <a:t>Where the seam allowance guidelines are found.  </a:t>
              </a:r>
              <a:endParaRPr lang="en-US" sz="4000" b="1" dirty="0"/>
            </a:p>
          </p:txBody>
        </p:sp>
        <p:pic>
          <p:nvPicPr>
            <p:cNvPr id="14" name="Picture 4" descr="http://www.dognamedbanjo.com/blog/wp-content/uploads/2011/12/DSC_015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50" b="7860"/>
            <a:stretch/>
          </p:blipFill>
          <p:spPr bwMode="auto">
            <a:xfrm>
              <a:off x="4529327" y="571901"/>
              <a:ext cx="4724399" cy="358059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524256" y="1524000"/>
              <a:ext cx="4182338" cy="4070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72000" y="4388584"/>
              <a:ext cx="4648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/>
                <a:t>Each line is 1/8” apart, beginning with the inside edge of the presser foot, and ending with the far right edge of the stitch plate. 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817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52400" y="48490"/>
            <a:ext cx="9296400" cy="3151910"/>
            <a:chOff x="152400" y="48490"/>
            <a:chExt cx="9296400" cy="315191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48490"/>
              <a:ext cx="9296400" cy="19327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noProof="0" dirty="0"/>
                <a:t>1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Bobbin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A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small spool, made of plastic or metal, around which the </a:t>
              </a:r>
              <a:r>
                <a:rPr kumimoji="0" lang="en-US" sz="3400" b="0" i="1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lower thread</a:t>
              </a:r>
              <a:r>
                <a:rPr kumimoji="0" lang="en-US" sz="3400" b="0" i="1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of the sewing machine is wound.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628900" y="1828800"/>
              <a:ext cx="4343400" cy="1371600"/>
              <a:chOff x="3200400" y="1828800"/>
              <a:chExt cx="4343400" cy="1371600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05462" y="1828800"/>
                <a:ext cx="1938338" cy="1371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00400" y="1828800"/>
                <a:ext cx="1707926" cy="1371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152400" y="3276600"/>
            <a:ext cx="9296400" cy="3962400"/>
            <a:chOff x="152400" y="3124200"/>
            <a:chExt cx="9296400" cy="39624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52400" y="3124200"/>
              <a:ext cx="9296400" cy="19327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/>
                <a:t>2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Bobbin Case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dirty="0" smtClean="0"/>
                <a:t>The part of the sewing machine that holds the bobbin.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" name="Picture 8" descr="bobbin cas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6200" y="4465350"/>
              <a:ext cx="3048000" cy="262125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572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152400" y="228600"/>
            <a:ext cx="9296400" cy="5562600"/>
            <a:chOff x="152400" y="4038600"/>
            <a:chExt cx="9296400" cy="5562600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52400" y="40386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3</a:t>
              </a:r>
              <a:r>
                <a:rPr lang="en-US" sz="4000" b="1" dirty="0" smtClean="0"/>
                <a:t>.  </a:t>
              </a:r>
              <a:r>
                <a:rPr lang="en-US" sz="4000" b="1" u="sng" dirty="0" smtClean="0"/>
                <a:t>Measuring Tape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Flexible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piece of equipment used to measure body measurements,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grainlines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and long distances.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3522" y="6380582"/>
              <a:ext cx="4294157" cy="32206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958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663696"/>
            <a:ext cx="9296400" cy="3545864"/>
            <a:chOff x="152400" y="130786"/>
            <a:chExt cx="9296400" cy="3545864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130786"/>
              <a:ext cx="9296400" cy="17803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/>
                <a:t>5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Needle</a:t>
              </a:r>
              <a:r>
                <a:rPr kumimoji="0" lang="en-US" sz="40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sng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Threader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000" noProof="0" dirty="0" smtClean="0"/>
                <a:t>A small piece of equipment used to pull thread through the eye of a hand needle.  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4000" b="16000"/>
            <a:stretch>
              <a:fillRect/>
            </a:stretch>
          </p:blipFill>
          <p:spPr bwMode="auto">
            <a:xfrm>
              <a:off x="3409950" y="1729740"/>
              <a:ext cx="2781300" cy="19469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152400" y="57150"/>
            <a:ext cx="9296400" cy="3583750"/>
            <a:chOff x="152400" y="57150"/>
            <a:chExt cx="9296400" cy="358375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152400" y="57150"/>
              <a:ext cx="9296400" cy="16764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/>
                <a:t>4</a:t>
              </a:r>
              <a:r>
                <a:rPr lang="en-US" sz="4300" b="1" dirty="0" smtClean="0"/>
                <a:t>.  </a:t>
              </a:r>
              <a:r>
                <a:rPr lang="en-US" sz="4300" b="1" u="sng" dirty="0" smtClean="0"/>
                <a:t>Needle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000" dirty="0" smtClean="0"/>
                <a:t>A small, slender piece of metal with a sharp point at one end ad a hole, or “eye” at the other.  Used for hand sewing. 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" name="Picture 7" descr="https://encrypted-tbn1.gstatic.com/images?q=tbn:ANd9GcSQzEkHbUNax9KtzPdFrwvXReqcDogrT9saoQQ4DEL86RZWH313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4" r="8679"/>
            <a:stretch/>
          </p:blipFill>
          <p:spPr bwMode="auto">
            <a:xfrm>
              <a:off x="3782298" y="1600200"/>
              <a:ext cx="2036604" cy="20407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26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152400"/>
            <a:ext cx="9296400" cy="3416300"/>
            <a:chOff x="152400" y="152400"/>
            <a:chExt cx="9296400" cy="3416300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/>
                <a:t>6</a:t>
              </a:r>
              <a:r>
                <a:rPr lang="en-US" sz="4000" b="1" noProof="0" dirty="0" smtClean="0"/>
                <a:t>.  </a:t>
              </a:r>
              <a:r>
                <a:rPr lang="en-US" sz="4000" b="1" u="sng" noProof="0" dirty="0" smtClean="0"/>
                <a:t>Pin Cushion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noProof="0" dirty="0" smtClean="0"/>
                <a:t>Small cushion used to hold </a:t>
              </a:r>
              <a:r>
                <a:rPr lang="en-US" sz="3200" dirty="0" smtClean="0"/>
                <a:t>and sharpen straight pins.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3250" y="1447800"/>
              <a:ext cx="3181350" cy="2120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8" name="Group 15"/>
          <p:cNvGrpSpPr/>
          <p:nvPr/>
        </p:nvGrpSpPr>
        <p:grpSpPr>
          <a:xfrm>
            <a:off x="152400" y="3657600"/>
            <a:ext cx="9296400" cy="3124200"/>
            <a:chOff x="152400" y="2438400"/>
            <a:chExt cx="9296400" cy="31242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52400" y="2438400"/>
              <a:ext cx="9296400" cy="17526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7</a:t>
              </a:r>
              <a:r>
                <a:rPr lang="en-US" sz="4000" b="1" dirty="0" smtClean="0"/>
                <a:t>.  </a:t>
              </a:r>
              <a:r>
                <a:rPr lang="en-US" sz="4000" b="1" u="sng" dirty="0" smtClean="0"/>
                <a:t>Pins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Holds layers of fabric together for cutting and sewing.</a:t>
              </a: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6000"/>
            </a:blip>
            <a:srcRect l="25926" t="5562" r="17407" b="25499"/>
            <a:stretch>
              <a:fillRect/>
            </a:stretch>
          </p:blipFill>
          <p:spPr bwMode="auto">
            <a:xfrm>
              <a:off x="3733800" y="3733800"/>
              <a:ext cx="2133600" cy="1828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885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76200"/>
            <a:ext cx="9296400" cy="6629400"/>
            <a:chOff x="152400" y="76200"/>
            <a:chExt cx="9296400" cy="6629400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76200"/>
              <a:ext cx="9296400" cy="2362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/>
                <a:t>8</a:t>
              </a:r>
              <a:r>
                <a:rPr lang="en-US" sz="4000" b="1" noProof="0" dirty="0" smtClean="0"/>
                <a:t>.  </a:t>
              </a:r>
              <a:r>
                <a:rPr lang="en-US" sz="4000" b="1" u="sng" noProof="0" dirty="0" smtClean="0"/>
                <a:t>Rotary Cutting Equipment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Equipment used to cut very </a:t>
              </a:r>
              <a:r>
                <a:rPr lang="en-US" sz="3200" i="1" u="sng" dirty="0" smtClean="0"/>
                <a:t>straight</a:t>
              </a:r>
              <a:r>
                <a:rPr lang="en-US" sz="3200" dirty="0" smtClean="0"/>
                <a:t>, clean lines in fabric.  Never use the rotary blade without the ruler or the cutting mat.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00" t="2593" r="2000" b="2593"/>
            <a:stretch>
              <a:fillRect/>
            </a:stretch>
          </p:blipFill>
          <p:spPr bwMode="auto">
            <a:xfrm>
              <a:off x="2743200" y="2590800"/>
              <a:ext cx="4114800" cy="411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7162800" y="3790146"/>
              <a:ext cx="2133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/>
                <a:t>Rotary Cutter</a:t>
              </a:r>
              <a:endParaRPr lang="en-US" sz="25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62800" y="2514600"/>
              <a:ext cx="2133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/>
                <a:t>Rotary Mat</a:t>
              </a:r>
              <a:endParaRPr lang="en-US" sz="25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0" y="3484420"/>
              <a:ext cx="19050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/>
                <a:t>Rotary Ruler</a:t>
              </a:r>
              <a:endParaRPr lang="en-US" sz="2500" b="1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>
              <a:off x="2209800" y="3722947"/>
              <a:ext cx="1066800" cy="46805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1"/>
            </p:cNvCxnSpPr>
            <p:nvPr/>
          </p:nvCxnSpPr>
          <p:spPr>
            <a:xfrm rot="10800000" flipV="1">
              <a:off x="5867400" y="2753126"/>
              <a:ext cx="1295400" cy="37107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1"/>
            </p:cNvCxnSpPr>
            <p:nvPr/>
          </p:nvCxnSpPr>
          <p:spPr>
            <a:xfrm rot="10800000" flipV="1">
              <a:off x="5029200" y="4028672"/>
              <a:ext cx="2133600" cy="99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48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152400" y="76200"/>
            <a:ext cx="9296400" cy="3733800"/>
            <a:chOff x="152400" y="2438400"/>
            <a:chExt cx="9296400" cy="37338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2438400"/>
              <a:ext cx="9296400" cy="17526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/>
                <a:t>9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Seam</a:t>
              </a:r>
              <a:r>
                <a:rPr kumimoji="0" lang="en-US" sz="40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Gauge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Metal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six-inch ruler with a sliding marker.</a:t>
              </a: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492" r="6636"/>
            <a:stretch>
              <a:fillRect/>
            </a:stretch>
          </p:blipFill>
          <p:spPr bwMode="auto">
            <a:xfrm rot="5400000">
              <a:off x="4228719" y="3377819"/>
              <a:ext cx="2438400" cy="315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5" name="Group 29"/>
          <p:cNvGrpSpPr/>
          <p:nvPr/>
        </p:nvGrpSpPr>
        <p:grpSpPr>
          <a:xfrm>
            <a:off x="152400" y="4038600"/>
            <a:ext cx="8462498" cy="3048000"/>
            <a:chOff x="152400" y="5257800"/>
            <a:chExt cx="8462498" cy="3048000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52400" y="5257800"/>
              <a:ext cx="6324600" cy="2362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10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Seam</a:t>
              </a:r>
              <a:r>
                <a:rPr kumimoji="0" lang="en-US" sz="40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Ripper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Useful tool that helps unpick small stitches.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9800" y="5359400"/>
              <a:ext cx="2595098" cy="294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5072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533400"/>
            <a:ext cx="9144000" cy="4191000"/>
            <a:chOff x="152400" y="152400"/>
            <a:chExt cx="9144000" cy="419100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152400"/>
              <a:ext cx="9144000" cy="15517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11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Shears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Sharp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cutting tool to be used </a:t>
              </a:r>
              <a:r>
                <a:rPr kumimoji="0" lang="en-US" sz="3400" b="0" i="1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ONLY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on fabric.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26" name="Picture 2" descr="http://www.gingher.com/products/g_12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" t="13538" r="4128" b="17539"/>
            <a:stretch/>
          </p:blipFill>
          <p:spPr bwMode="auto">
            <a:xfrm>
              <a:off x="1981200" y="2301239"/>
              <a:ext cx="5222098" cy="204216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08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601200" cy="731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" y="914400"/>
            <a:ext cx="9121140" cy="1568027"/>
          </a:xfrm>
        </p:spPr>
        <p:txBody>
          <a:bodyPr>
            <a:normAutofit/>
          </a:bodyPr>
          <a:lstStyle/>
          <a:p>
            <a:r>
              <a:rPr lang="en-US" sz="8500" b="1" dirty="0">
                <a:latin typeface="CK Quick Stitch" pitchFamily="2" charset="0"/>
              </a:rPr>
              <a:t>Sewing </a:t>
            </a:r>
            <a:r>
              <a:rPr lang="en-US" sz="8500" b="1" dirty="0" smtClean="0">
                <a:latin typeface="CK Quick Stitch" pitchFamily="2" charset="0"/>
              </a:rPr>
              <a:t>Terms</a:t>
            </a:r>
            <a:endParaRPr lang="en-US" sz="8500" b="1" dirty="0">
              <a:latin typeface="CK Quick Stitch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284" y="2895600"/>
            <a:ext cx="4900613" cy="35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228600"/>
            <a:ext cx="9144000" cy="68580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" y="365760"/>
            <a:ext cx="8869680" cy="6583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52400" y="304800"/>
            <a:ext cx="9296400" cy="5715000"/>
            <a:chOff x="152400" y="304800"/>
            <a:chExt cx="9296400" cy="5715000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304800"/>
              <a:ext cx="9296400" cy="2362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1</a:t>
              </a:r>
              <a:r>
                <a:rPr lang="en-US" sz="4000" b="1" noProof="0" dirty="0" smtClean="0"/>
                <a:t>.  </a:t>
              </a:r>
              <a:r>
                <a:rPr lang="en-US" sz="4000" b="1" u="sng" noProof="0" dirty="0" smtClean="0"/>
                <a:t>“Right” Side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noProof="0" dirty="0" smtClean="0"/>
                <a:t>The patterned</a:t>
              </a:r>
              <a:r>
                <a:rPr lang="en-US" sz="3200" dirty="0" smtClean="0"/>
                <a:t> side of fabric that will be showing when you are done sewing your project. Sometimes called the “</a:t>
              </a:r>
              <a:r>
                <a:rPr lang="en-US" sz="3200" i="1" u="sng" dirty="0" smtClean="0"/>
                <a:t>Pretty</a:t>
              </a:r>
              <a:r>
                <a:rPr lang="en-US" sz="3200" dirty="0" smtClean="0"/>
                <a:t>” side.  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33400" y="3200400"/>
              <a:ext cx="8686800" cy="2819400"/>
              <a:chOff x="533400" y="3505200"/>
              <a:chExt cx="8686800" cy="2209800"/>
            </a:xfrm>
          </p:grpSpPr>
          <p:pic>
            <p:nvPicPr>
              <p:cNvPr id="1433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5732" r="52171" b="20596"/>
              <a:stretch>
                <a:fillRect/>
              </a:stretch>
            </p:blipFill>
            <p:spPr bwMode="auto">
              <a:xfrm>
                <a:off x="533400" y="4038600"/>
                <a:ext cx="4114800" cy="167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998" t="3970" r="516" b="58312"/>
              <a:stretch>
                <a:fillRect/>
              </a:stretch>
            </p:blipFill>
            <p:spPr bwMode="auto">
              <a:xfrm>
                <a:off x="5029200" y="4038600"/>
                <a:ext cx="4191000" cy="167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676400" y="3505200"/>
                <a:ext cx="18288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/>
                  <a:t>“Right” Side</a:t>
                </a:r>
                <a:endParaRPr lang="en-US" sz="25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019800" y="3505200"/>
                <a:ext cx="22098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/>
                  <a:t>“Wrong” Side</a:t>
                </a:r>
                <a:endParaRPr lang="en-US" sz="25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762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2400" y="457200"/>
            <a:ext cx="9296400" cy="5638800"/>
            <a:chOff x="152400" y="457200"/>
            <a:chExt cx="9296400" cy="5638800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52400" y="457200"/>
              <a:ext cx="9296400" cy="2286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2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“Wrong” Side</a:t>
              </a:r>
            </a:p>
            <a:p>
              <a:pPr marL="514350" lvl="0" indent="-514350">
                <a:spcBef>
                  <a:spcPct val="20000"/>
                </a:spcBef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noProof="0" dirty="0" smtClean="0"/>
                <a:t>The back side of fabric that will be on the inside of the project you are sewing.  Sometimes called the “</a:t>
              </a:r>
              <a:r>
                <a:rPr lang="en-US" sz="3200" i="1" u="sng" noProof="0" dirty="0" smtClean="0"/>
                <a:t>Ugly</a:t>
              </a:r>
              <a:r>
                <a:rPr lang="en-US" sz="3200" noProof="0" dirty="0" smtClean="0"/>
                <a:t>” side.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57200" y="3352800"/>
              <a:ext cx="8686800" cy="2743200"/>
              <a:chOff x="533400" y="3505200"/>
              <a:chExt cx="8686800" cy="22098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5732" r="52171" b="20596"/>
              <a:stretch>
                <a:fillRect/>
              </a:stretch>
            </p:blipFill>
            <p:spPr bwMode="auto">
              <a:xfrm>
                <a:off x="533400" y="4038600"/>
                <a:ext cx="4114800" cy="167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998" t="3970" r="516" b="58312"/>
              <a:stretch>
                <a:fillRect/>
              </a:stretch>
            </p:blipFill>
            <p:spPr bwMode="auto">
              <a:xfrm>
                <a:off x="5029200" y="4038600"/>
                <a:ext cx="4191000" cy="167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76400" y="3505200"/>
                <a:ext cx="18288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/>
                  <a:t>“Right” Side</a:t>
                </a:r>
                <a:endParaRPr lang="en-US" sz="25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019800" y="3505200"/>
                <a:ext cx="22098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/>
                  <a:t>“Wrong” Side</a:t>
                </a:r>
                <a:endParaRPr lang="en-US" sz="25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9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ognamedbanjo.com/blog/wp-content/uploads/2011/12/DSC_0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7860"/>
          <a:stretch/>
        </p:blipFill>
        <p:spPr bwMode="auto">
          <a:xfrm>
            <a:off x="858012" y="152399"/>
            <a:ext cx="7885176" cy="59761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76300" y="2350008"/>
            <a:ext cx="7848600" cy="4914055"/>
            <a:chOff x="876300" y="2350008"/>
            <a:chExt cx="7848600" cy="49140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029200" y="2350008"/>
              <a:ext cx="685800" cy="298399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76300" y="6248400"/>
              <a:ext cx="7848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Inside Edge of the Presser Foot = __________”</a:t>
              </a:r>
            </a:p>
            <a:p>
              <a:r>
                <a:rPr lang="en-US" sz="3000" b="1" dirty="0" smtClean="0"/>
                <a:t>  (No Line On the Stitch Plate)</a:t>
              </a:r>
              <a:endParaRPr lang="en-US" sz="30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29400" y="605637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1/8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2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304800"/>
            <a:ext cx="9296400" cy="6550152"/>
            <a:chOff x="152400" y="304800"/>
            <a:chExt cx="9296400" cy="6550152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3048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10000"/>
            </a:bodyPr>
            <a:lstStyle/>
            <a:p>
              <a:pPr marR="0" lvl="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3. 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Backstitch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To machine stitch two or three stitches </a:t>
              </a:r>
              <a:r>
                <a:rPr lang="en-US" sz="3400" i="1" dirty="0" smtClean="0"/>
                <a:t>BACKWARDS</a:t>
              </a:r>
              <a:r>
                <a:rPr lang="en-US" sz="3400" dirty="0" smtClean="0"/>
                <a:t> on the same line at the beginning and end of a seam to secure the stitches.  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514600" y="2587752"/>
              <a:ext cx="4343400" cy="4267200"/>
              <a:chOff x="5791200" y="2438400"/>
              <a:chExt cx="2590800" cy="25146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791200" y="2438400"/>
                <a:ext cx="2273808" cy="2514600"/>
                <a:chOff x="5257800" y="1294011"/>
                <a:chExt cx="1894840" cy="1830189"/>
              </a:xfrm>
            </p:grpSpPr>
            <p:grpSp>
              <p:nvGrpSpPr>
                <p:cNvPr id="26" name="Group 19"/>
                <p:cNvGrpSpPr/>
                <p:nvPr/>
              </p:nvGrpSpPr>
              <p:grpSpPr>
                <a:xfrm>
                  <a:off x="5257800" y="1294011"/>
                  <a:ext cx="1894840" cy="1830189"/>
                  <a:chOff x="5257800" y="1294011"/>
                  <a:chExt cx="1894840" cy="1830189"/>
                </a:xfrm>
              </p:grpSpPr>
              <p:grpSp>
                <p:nvGrpSpPr>
                  <p:cNvPr id="29" name="Group 17"/>
                  <p:cNvGrpSpPr/>
                  <p:nvPr/>
                </p:nvGrpSpPr>
                <p:grpSpPr>
                  <a:xfrm>
                    <a:off x="5257800" y="1294011"/>
                    <a:ext cx="1894840" cy="1830189"/>
                    <a:chOff x="5257800" y="1294011"/>
                    <a:chExt cx="1894840" cy="1830189"/>
                  </a:xfrm>
                </p:grpSpPr>
                <p:sp>
                  <p:nvSpPr>
                    <p:cNvPr id="31" name="Rectangle 30"/>
                    <p:cNvSpPr/>
                    <p:nvPr/>
                  </p:nvSpPr>
                  <p:spPr>
                    <a:xfrm rot="298051" flipH="1">
                      <a:off x="5325951" y="1294011"/>
                      <a:ext cx="1158351" cy="1624337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ectangle 31"/>
                    <p:cNvSpPr/>
                    <p:nvPr/>
                  </p:nvSpPr>
                  <p:spPr>
                    <a:xfrm flipH="1">
                      <a:off x="5257800" y="1371600"/>
                      <a:ext cx="1295400" cy="17526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ectangle 32"/>
                    <p:cNvSpPr/>
                    <p:nvPr/>
                  </p:nvSpPr>
                  <p:spPr>
                    <a:xfrm rot="21301949">
                      <a:off x="6622943" y="1330677"/>
                      <a:ext cx="311473" cy="1624337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6553200" y="1371600"/>
                      <a:ext cx="329847" cy="17526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6896329" y="1530925"/>
                      <a:ext cx="256311" cy="15932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" name="Rectangle 29"/>
                  <p:cNvSpPr/>
                  <p:nvPr/>
                </p:nvSpPr>
                <p:spPr>
                  <a:xfrm>
                    <a:off x="6477000" y="1392380"/>
                    <a:ext cx="152400" cy="1676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8" name="Straight Connector 27"/>
                <p:cNvCxnSpPr>
                  <a:stCxn id="30" idx="0"/>
                </p:cNvCxnSpPr>
                <p:nvPr/>
              </p:nvCxnSpPr>
              <p:spPr>
                <a:xfrm rot="16200000" flipH="1" flipV="1">
                  <a:off x="5738448" y="2206337"/>
                  <a:ext cx="1628709" cy="7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/>
              <p:cNvCxnSpPr/>
              <p:nvPr/>
            </p:nvCxnSpPr>
            <p:spPr>
              <a:xfrm rot="5400000">
                <a:off x="7155974" y="2757055"/>
                <a:ext cx="421771" cy="771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7155282" y="4738255"/>
                <a:ext cx="421771" cy="771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10800000">
                <a:off x="7467600" y="2743200"/>
                <a:ext cx="9144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0800000">
                <a:off x="7467600" y="4799011"/>
                <a:ext cx="9144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573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3733800"/>
            <a:ext cx="9296400" cy="3048794"/>
            <a:chOff x="152400" y="3733800"/>
            <a:chExt cx="9296400" cy="3048794"/>
          </a:xfrm>
        </p:grpSpPr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152400" y="3733800"/>
              <a:ext cx="9296400" cy="2209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5</a:t>
              </a:r>
              <a:r>
                <a:rPr lang="en-US" sz="4000" b="1" dirty="0" smtClean="0"/>
                <a:t>.  </a:t>
              </a:r>
              <a:r>
                <a:rPr lang="en-US" sz="4000" b="1" u="sng" dirty="0" smtClean="0"/>
                <a:t>Place-On-Fold Line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 arrow with bent corners to indicate pattern must be placed and cut on a folded edge of fabric.</a:t>
              </a:r>
            </a:p>
          </p:txBody>
        </p:sp>
        <p:grpSp>
          <p:nvGrpSpPr>
            <p:cNvPr id="22" name="Group 9"/>
            <p:cNvGrpSpPr/>
            <p:nvPr/>
          </p:nvGrpSpPr>
          <p:grpSpPr>
            <a:xfrm>
              <a:off x="2667000" y="5943600"/>
              <a:ext cx="4267200" cy="838994"/>
              <a:chOff x="3276600" y="1905000"/>
              <a:chExt cx="4267200" cy="83899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276600" y="1905000"/>
                <a:ext cx="4267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7096995" y="2324100"/>
                <a:ext cx="838200" cy="158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2899859" y="2323306"/>
                <a:ext cx="838200" cy="158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152400" y="152400"/>
            <a:ext cx="9296400" cy="3048000"/>
            <a:chOff x="152400" y="152400"/>
            <a:chExt cx="9296400" cy="30480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2286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/>
                <a:t>4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Notches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Diamond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shaped symbols that extend beyond the cutting line on the pattern.  They are used to match up pattern pieces.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3" name="Group 20"/>
            <p:cNvGrpSpPr/>
            <p:nvPr/>
          </p:nvGrpSpPr>
          <p:grpSpPr>
            <a:xfrm>
              <a:off x="3009900" y="2209800"/>
              <a:ext cx="3581400" cy="990600"/>
              <a:chOff x="5715000" y="5451765"/>
              <a:chExt cx="3581400" cy="990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715000" y="5867400"/>
                <a:ext cx="3581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iamond 14"/>
              <p:cNvSpPr/>
              <p:nvPr/>
            </p:nvSpPr>
            <p:spPr>
              <a:xfrm>
                <a:off x="7200900" y="5451765"/>
                <a:ext cx="609600" cy="990600"/>
              </a:xfrm>
              <a:prstGeom prst="diamon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11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304800"/>
            <a:ext cx="9296400" cy="6553200"/>
            <a:chOff x="152400" y="304800"/>
            <a:chExt cx="9296400" cy="65532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152400" y="3657600"/>
              <a:ext cx="5715000" cy="3124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/>
                <a:t>7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000" b="1" u="sng" dirty="0" smtClean="0"/>
                <a:t>Seam Allowance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dirty="0" smtClean="0"/>
                <a:t>The distance between the edge of the fabric and the stitched line.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152400" y="3048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6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000" b="1" u="sng" dirty="0" smtClean="0"/>
                <a:t>Seam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The stitched line that is created by sewing.  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pic>
          <p:nvPicPr>
            <p:cNvPr id="16" name="Picture 1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5"/>
            <a:stretch/>
          </p:blipFill>
          <p:spPr bwMode="auto">
            <a:xfrm>
              <a:off x="5593080" y="1851944"/>
              <a:ext cx="3779520" cy="500605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418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52400" y="158496"/>
            <a:ext cx="9296400" cy="6934200"/>
            <a:chOff x="152400" y="0"/>
            <a:chExt cx="9296400" cy="6934200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0"/>
              <a:ext cx="9296400" cy="2362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/>
                <a:t>8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Selvage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The tightly woven edges on fabric that runs lengthwise down the fabric.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i="1" dirty="0" smtClean="0"/>
                <a:t>      They should be touching when folded.  </a:t>
              </a:r>
              <a:endPara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447800" y="2286000"/>
              <a:ext cx="7467600" cy="2301925"/>
              <a:chOff x="762000" y="2438400"/>
              <a:chExt cx="7924800" cy="260217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762000" y="2438400"/>
                <a:ext cx="6030179" cy="2602176"/>
                <a:chOff x="1818421" y="2503224"/>
                <a:chExt cx="6030179" cy="2602176"/>
              </a:xfrm>
            </p:grpSpPr>
            <p:sp>
              <p:nvSpPr>
                <p:cNvPr id="10" name="Rectangle 9"/>
                <p:cNvSpPr/>
                <p:nvPr/>
              </p:nvSpPr>
              <p:spPr>
                <a:xfrm rot="21292902">
                  <a:off x="1915379" y="2761191"/>
                  <a:ext cx="5867400" cy="191263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970821" y="4726883"/>
                  <a:ext cx="2590800" cy="3785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7543800" y="4384965"/>
                  <a:ext cx="30480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1818421" y="2503224"/>
                  <a:ext cx="5867400" cy="2209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828800" y="4711436"/>
                  <a:ext cx="586740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7391400" y="3048000"/>
                <a:ext cx="12954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/>
                  <a:t>Selvage</a:t>
                </a:r>
                <a:endParaRPr lang="en-US" sz="2500" b="1" dirty="0"/>
              </a:p>
            </p:txBody>
          </p:sp>
          <p:cxnSp>
            <p:nvCxnSpPr>
              <p:cNvPr id="20" name="Straight Arrow Connector 19"/>
              <p:cNvCxnSpPr>
                <a:stCxn id="18" idx="1"/>
              </p:cNvCxnSpPr>
              <p:nvPr/>
            </p:nvCxnSpPr>
            <p:spPr>
              <a:xfrm rot="10800000" flipV="1">
                <a:off x="6019800" y="3286526"/>
                <a:ext cx="1371600" cy="128547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8" idx="1"/>
              </p:cNvCxnSpPr>
              <p:nvPr/>
            </p:nvCxnSpPr>
            <p:spPr>
              <a:xfrm rot="10800000" flipV="1">
                <a:off x="6705600" y="3286526"/>
                <a:ext cx="685800" cy="98067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7385" t="28517"/>
            <a:stretch>
              <a:fillRect/>
            </a:stretch>
          </p:blipFill>
          <p:spPr bwMode="auto">
            <a:xfrm>
              <a:off x="5105400" y="4495800"/>
              <a:ext cx="2881794" cy="24227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4505325"/>
              <a:ext cx="3238500" cy="2428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886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" y="412750"/>
            <a:ext cx="9296400" cy="4464050"/>
            <a:chOff x="152400" y="304800"/>
            <a:chExt cx="9296400" cy="4464050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152400" y="3048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/>
                <a:t>9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000" b="1" u="sng" noProof="0" dirty="0" smtClean="0"/>
                <a:t>Slipstitch/Blind Stitch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A hand stitch that is almost invisible on both the right and the wrong side of the project. 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pic>
          <p:nvPicPr>
            <p:cNvPr id="7170" name="Picture 2" descr="Slipstitch-Blindstitch"/>
            <p:cNvPicPr>
              <a:picLocks noChangeAspect="1" noChangeArrowheads="1"/>
            </p:cNvPicPr>
            <p:nvPr/>
          </p:nvPicPr>
          <p:blipFill>
            <a:blip r:embed="rId3"/>
            <a:srcRect l="4236" t="12306" r="4236" b="13039"/>
            <a:stretch>
              <a:fillRect/>
            </a:stretch>
          </p:blipFill>
          <p:spPr bwMode="auto">
            <a:xfrm>
              <a:off x="1099297" y="2438400"/>
              <a:ext cx="7402606" cy="2330450"/>
            </a:xfrm>
            <a:prstGeom prst="rect">
              <a:avLst/>
            </a:prstGeom>
            <a:noFill/>
            <a:ln w="0" algn="in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490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601200" cy="731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" y="914400"/>
            <a:ext cx="9121140" cy="1568027"/>
          </a:xfrm>
        </p:spPr>
        <p:txBody>
          <a:bodyPr>
            <a:normAutofit fontScale="90000"/>
          </a:bodyPr>
          <a:lstStyle/>
          <a:p>
            <a:r>
              <a:rPr lang="en-US" sz="8500" b="1" dirty="0" smtClean="0">
                <a:latin typeface="CK Quick Stitch" pitchFamily="2" charset="0"/>
              </a:rPr>
              <a:t>Careers Related to Clothing and Textiles</a:t>
            </a:r>
            <a:endParaRPr lang="en-US" sz="8500" b="1" dirty="0">
              <a:latin typeface="CK Quick Stitch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284" y="2895600"/>
            <a:ext cx="4900613" cy="35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228600"/>
            <a:ext cx="9144000" cy="68580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" y="365760"/>
            <a:ext cx="8869680" cy="6583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412750"/>
            <a:ext cx="9296400" cy="958850"/>
          </a:xfrm>
          <a:prstGeom prst="rect">
            <a:avLst/>
          </a:prstGeom>
        </p:spPr>
        <p:txBody>
          <a:bodyPr vert="horz" lIns="96661" tIns="48331" rIns="96661" bIns="48331" rtlCol="0">
            <a:noAutofit/>
          </a:bodyPr>
          <a:lstStyle/>
          <a:p>
            <a:pPr marL="514350" marR="0" lvl="0" indent="-514350" algn="l" defTabSz="9666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000" b="1" u="sng" noProof="0" dirty="0" smtClean="0"/>
              <a:t>Apparel Production &amp; Distribution</a:t>
            </a: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://www.fibre2fashion.com/news/images/162/1624021729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1795"/>
            <a:ext cx="8534400" cy="566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412750"/>
            <a:ext cx="9296400" cy="958850"/>
          </a:xfrm>
          <a:prstGeom prst="rect">
            <a:avLst/>
          </a:prstGeom>
        </p:spPr>
        <p:txBody>
          <a:bodyPr vert="horz" lIns="96661" tIns="48331" rIns="96661" bIns="48331" rtlCol="0">
            <a:noAutofit/>
          </a:bodyPr>
          <a:lstStyle/>
          <a:p>
            <a:pPr marL="514350" marR="0" lvl="0" indent="-514350" algn="ctr" defTabSz="9666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000" b="1" u="sng" noProof="0" dirty="0" smtClean="0"/>
              <a:t>Fashion Designer</a:t>
            </a: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4338" name="Picture 2" descr="http://www.bls.gov/ooh/images/2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3080"/>
            <a:ext cx="3733800" cy="52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messycloset.com/pictures/fashion/blog/774-become-a-fashion-designer-7ac389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69" y="1507156"/>
            <a:ext cx="5000857" cy="375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2.gstatic.com/images?q=tbn:ANd9GcSRJubrU8mYIKvmOZPOMLtwhu9emWiAWesKNPwUr34Qd4_dM78K:luxebeatmag.com/wp-content/uploads/2014/02/shutterstock_115214350-fashion-designer-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08" y="4727241"/>
            <a:ext cx="3430978" cy="22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4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412750"/>
            <a:ext cx="9296400" cy="958850"/>
          </a:xfrm>
          <a:prstGeom prst="rect">
            <a:avLst/>
          </a:prstGeom>
        </p:spPr>
        <p:txBody>
          <a:bodyPr vert="horz" lIns="96661" tIns="48331" rIns="96661" bIns="48331" rtlCol="0">
            <a:noAutofit/>
          </a:bodyPr>
          <a:lstStyle/>
          <a:p>
            <a:pPr marL="514350" marR="0" lvl="0" indent="-514350" algn="ctr" defTabSz="9666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000" b="1" u="sng" noProof="0" dirty="0" smtClean="0"/>
              <a:t>Costume Designer</a:t>
            </a: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7172" name="Picture 4" descr="http://www-tc.pbs.org/arts/media/nuarte/assets/08-the-costum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6"/>
          <a:stretch/>
        </p:blipFill>
        <p:spPr bwMode="auto">
          <a:xfrm>
            <a:off x="4309645" y="1371600"/>
            <a:ext cx="437715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g.gawkerassets.com/img/18pymtzm555tjjpg/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4927"/>
            <a:ext cx="2895600" cy="309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t0.gstatic.com/images?q=tbn:ANd9GcQmZ-wiQjAoc12qTv5uZOWsgZwWH8nuIsMmx6qOkIHfJL0eGai_:img2.timeinc.net/ew/i/2013/02/27/GOT-Costume-Designer_510x3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3958"/>
            <a:ext cx="4923132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empireonline.com/images/uploaded/american-hustle-costume-design-michael-wilkins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490" y="4730916"/>
            <a:ext cx="3651310" cy="235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412750"/>
            <a:ext cx="9296400" cy="958850"/>
          </a:xfrm>
          <a:prstGeom prst="rect">
            <a:avLst/>
          </a:prstGeom>
        </p:spPr>
        <p:txBody>
          <a:bodyPr vert="horz" lIns="96661" tIns="48331" rIns="96661" bIns="48331" rtlCol="0">
            <a:noAutofit/>
          </a:bodyPr>
          <a:lstStyle/>
          <a:p>
            <a:pPr marR="0" lvl="0" algn="ctr" defTabSz="9666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000" b="1" u="sng" noProof="0" dirty="0" smtClean="0"/>
              <a:t>Fashion Merchandiser</a:t>
            </a: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146" name="Picture 2" descr="http://www.limcollege.edu/images/1634_0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295400"/>
            <a:ext cx="8632825" cy="574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ognamedbanjo.com/blog/wp-content/uploads/2011/12/DSC_0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7860"/>
          <a:stretch/>
        </p:blipFill>
        <p:spPr bwMode="auto">
          <a:xfrm>
            <a:off x="858012" y="152399"/>
            <a:ext cx="7885176" cy="59761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76300" y="3352800"/>
            <a:ext cx="7848600" cy="3987463"/>
            <a:chOff x="876300" y="3352800"/>
            <a:chExt cx="7848600" cy="398746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791200" y="3352800"/>
              <a:ext cx="426720" cy="188976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76300" y="6324600"/>
              <a:ext cx="7848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Outside Edge of the Presser Foot  = __________”</a:t>
              </a:r>
            </a:p>
            <a:p>
              <a:r>
                <a:rPr lang="en-US" sz="3000" b="1" dirty="0" smtClean="0"/>
                <a:t>            (First Small Line)</a:t>
              </a:r>
              <a:endParaRPr lang="en-US" sz="30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0" y="614781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1/4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5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412750"/>
            <a:ext cx="9296400" cy="958850"/>
          </a:xfrm>
          <a:prstGeom prst="rect">
            <a:avLst/>
          </a:prstGeom>
        </p:spPr>
        <p:txBody>
          <a:bodyPr vert="horz" lIns="96661" tIns="48331" rIns="96661" bIns="48331" rtlCol="0">
            <a:noAutofit/>
          </a:bodyPr>
          <a:lstStyle/>
          <a:p>
            <a:pPr marL="514350" marR="0" lvl="0" indent="-514350" algn="ctr" defTabSz="9666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000" b="1" u="sng" dirty="0" smtClean="0"/>
              <a:t>Seamstress / Tailor</a:t>
            </a: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5122" name="Picture 2" descr="http://i.telegraph.co.uk/multimedia/archive/02538/suit-tailor_253844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25" y="3886200"/>
            <a:ext cx="5229521" cy="326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fwstyledaily.com/wp-content/uploads/2014/01/Designer-Seamstress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ognamedbanjo.com/blog/wp-content/uploads/2011/12/DSC_0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7860"/>
          <a:stretch/>
        </p:blipFill>
        <p:spPr bwMode="auto">
          <a:xfrm>
            <a:off x="858012" y="152399"/>
            <a:ext cx="7885176" cy="59761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771900" y="1143000"/>
            <a:ext cx="4914900" cy="5735598"/>
            <a:chOff x="3771900" y="1143000"/>
            <a:chExt cx="4914900" cy="57355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663184" y="1143000"/>
              <a:ext cx="966216" cy="4038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771900" y="6324600"/>
              <a:ext cx="49149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First Long Line = __________”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0" y="614781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3/8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ognamedbanjo.com/blog/wp-content/uploads/2011/12/DSC_0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7860"/>
          <a:stretch/>
        </p:blipFill>
        <p:spPr bwMode="auto">
          <a:xfrm>
            <a:off x="858012" y="152399"/>
            <a:ext cx="7885176" cy="59761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267456" y="1066800"/>
            <a:ext cx="5334000" cy="5811798"/>
            <a:chOff x="3267456" y="1066800"/>
            <a:chExt cx="5334000" cy="58117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096000" y="1066800"/>
              <a:ext cx="1042416" cy="4114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267456" y="6324600"/>
              <a:ext cx="533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Second Long Line = __________”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0" y="614781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1/2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ognamedbanjo.com/blog/wp-content/uploads/2011/12/DSC_0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7860"/>
          <a:stretch/>
        </p:blipFill>
        <p:spPr bwMode="auto">
          <a:xfrm>
            <a:off x="858012" y="152399"/>
            <a:ext cx="7885176" cy="59761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0" y="614781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5/8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05200" y="457200"/>
            <a:ext cx="5334000" cy="6421398"/>
            <a:chOff x="3505200" y="457200"/>
            <a:chExt cx="5334000" cy="6421398"/>
          </a:xfrm>
        </p:grpSpPr>
        <p:grpSp>
          <p:nvGrpSpPr>
            <p:cNvPr id="9" name="Group 8"/>
            <p:cNvGrpSpPr/>
            <p:nvPr/>
          </p:nvGrpSpPr>
          <p:grpSpPr>
            <a:xfrm>
              <a:off x="3505200" y="1219200"/>
              <a:ext cx="5334000" cy="5659398"/>
              <a:chOff x="3505200" y="1219200"/>
              <a:chExt cx="5334000" cy="5659398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6553200" y="1219200"/>
                <a:ext cx="1042416" cy="39624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3505200" y="6324600"/>
                <a:ext cx="5334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/>
                  <a:t>Third Long Line = __________”</a:t>
                </a: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6019800" y="457200"/>
              <a:ext cx="762000" cy="762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89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ognamedbanjo.com/blog/wp-content/uploads/2011/12/DSC_0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7860"/>
          <a:stretch/>
        </p:blipFill>
        <p:spPr bwMode="auto">
          <a:xfrm>
            <a:off x="858012" y="152399"/>
            <a:ext cx="7885176" cy="59761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0" y="614781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3/4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07664" y="1524000"/>
            <a:ext cx="5334000" cy="5354598"/>
            <a:chOff x="3407664" y="1524000"/>
            <a:chExt cx="5334000" cy="53545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086600" y="1524000"/>
              <a:ext cx="990600" cy="3581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407664" y="6324600"/>
              <a:ext cx="533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Fourth Long Line = __________”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582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ognamedbanjo.com/blog/wp-content/uploads/2011/12/DSC_0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 b="7860"/>
          <a:stretch/>
        </p:blipFill>
        <p:spPr bwMode="auto">
          <a:xfrm>
            <a:off x="858012" y="152399"/>
            <a:ext cx="7885176" cy="59761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0" y="614781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7/8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75432" y="1524000"/>
            <a:ext cx="5617464" cy="5354598"/>
            <a:chOff x="3075432" y="1524000"/>
            <a:chExt cx="5617464" cy="53545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555992" y="1524000"/>
              <a:ext cx="685800" cy="2514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75432" y="6324600"/>
              <a:ext cx="56174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Fifth Medium Line = __________”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27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525</Words>
  <Application>Microsoft Office PowerPoint</Application>
  <PresentationFormat>Custom</PresentationFormat>
  <Paragraphs>138</Paragraphs>
  <Slides>40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Intro to the Sewing Machine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the Serger</vt:lpstr>
      <vt:lpstr>Sewing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Sewing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Careers Related to Clothing and Textiles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the Sewing Machine</dc:title>
  <dc:creator>Laura Schiers</dc:creator>
  <cp:lastModifiedBy>Laura Schiers</cp:lastModifiedBy>
  <cp:revision>102</cp:revision>
  <dcterms:created xsi:type="dcterms:W3CDTF">2013-07-13T22:32:25Z</dcterms:created>
  <dcterms:modified xsi:type="dcterms:W3CDTF">2014-07-13T02:38:44Z</dcterms:modified>
</cp:coreProperties>
</file>