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1"/>
  </p:notesMasterIdLst>
  <p:sldIdLst>
    <p:sldId id="289" r:id="rId3"/>
    <p:sldId id="288" r:id="rId4"/>
    <p:sldId id="286" r:id="rId5"/>
    <p:sldId id="290" r:id="rId6"/>
    <p:sldId id="256" r:id="rId7"/>
    <p:sldId id="259" r:id="rId8"/>
    <p:sldId id="270" r:id="rId9"/>
    <p:sldId id="278" r:id="rId10"/>
    <p:sldId id="257" r:id="rId11"/>
    <p:sldId id="258" r:id="rId12"/>
    <p:sldId id="274" r:id="rId13"/>
    <p:sldId id="260" r:id="rId14"/>
    <p:sldId id="268" r:id="rId15"/>
    <p:sldId id="269" r:id="rId16"/>
    <p:sldId id="272" r:id="rId17"/>
    <p:sldId id="291" r:id="rId18"/>
    <p:sldId id="292" r:id="rId19"/>
    <p:sldId id="294" r:id="rId20"/>
    <p:sldId id="261" r:id="rId21"/>
    <p:sldId id="271" r:id="rId22"/>
    <p:sldId id="273" r:id="rId23"/>
    <p:sldId id="262" r:id="rId24"/>
    <p:sldId id="275" r:id="rId25"/>
    <p:sldId id="276" r:id="rId26"/>
    <p:sldId id="277" r:id="rId27"/>
    <p:sldId id="265" r:id="rId28"/>
    <p:sldId id="266" r:id="rId29"/>
    <p:sldId id="267" r:id="rId30"/>
    <p:sldId id="263" r:id="rId31"/>
    <p:sldId id="264" r:id="rId32"/>
    <p:sldId id="279" r:id="rId33"/>
    <p:sldId id="287" r:id="rId34"/>
    <p:sldId id="281" r:id="rId35"/>
    <p:sldId id="285" r:id="rId36"/>
    <p:sldId id="280" r:id="rId37"/>
    <p:sldId id="282" r:id="rId38"/>
    <p:sldId id="283" r:id="rId39"/>
    <p:sldId id="28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73" autoAdjust="0"/>
  </p:normalViewPr>
  <p:slideViewPr>
    <p:cSldViewPr>
      <p:cViewPr>
        <p:scale>
          <a:sx n="76" d="100"/>
          <a:sy n="76" d="100"/>
        </p:scale>
        <p:origin x="-984" y="186"/>
      </p:cViewPr>
      <p:guideLst>
        <p:guide orient="horz" pos="2160"/>
        <p:guide pos="2880"/>
      </p:guideLst>
    </p:cSldViewPr>
  </p:slideViewPr>
  <p:notesTextViewPr>
    <p:cViewPr>
      <p:scale>
        <a:sx n="100" d="100"/>
        <a:sy n="100" d="100"/>
      </p:scale>
      <p:origin x="0" y="15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BF56E-D593-44DE-BEEE-2AFAFD79D52B}" type="datetimeFigureOut">
              <a:rPr lang="en-US" smtClean="0"/>
              <a:pPr/>
              <a:t>2/26/2014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902F1A-8291-4E75-A7D0-A4B53D0255D8}" type="slidenum">
              <a:rPr lang="en-US" smtClean="0"/>
              <a:pPr/>
              <a:t>‹#›</a:t>
            </a:fld>
            <a:endParaRPr lang="en-US"/>
          </a:p>
        </p:txBody>
      </p:sp>
    </p:spTree>
    <p:extLst>
      <p:ext uri="{BB962C8B-B14F-4D97-AF65-F5344CB8AC3E}">
        <p14:creationId xmlns:p14="http://schemas.microsoft.com/office/powerpoint/2010/main" val="108832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64FEE0-EF9B-46EC-9F0A-58439CAAAF7F}" type="slidenum">
              <a:rPr lang="en-US"/>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C10307-EA8A-42D1-ABF1-1BCB64D76BEA}" type="slidenum">
              <a:rPr lang="en-US"/>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32FAA5-E2E2-4C2D-8D6B-66C1F2133D91}" type="slidenum">
              <a:rPr lang="en-US"/>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Monochromatic</a:t>
            </a:r>
          </a:p>
          <a:p>
            <a:pPr marL="228600" indent="-228600">
              <a:buAutoNum type="arabicPeriod"/>
            </a:pPr>
            <a:r>
              <a:rPr lang="en-US" dirty="0" smtClean="0"/>
              <a:t>Complimentary</a:t>
            </a:r>
          </a:p>
          <a:p>
            <a:pPr marL="228600" indent="-228600">
              <a:buAutoNum type="arabicPeriod"/>
            </a:pPr>
            <a:r>
              <a:rPr lang="en-US" smtClean="0"/>
              <a:t>Analogous</a:t>
            </a: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A902F1A-8291-4E75-A7D0-A4B53D0255D8}" type="slidenum">
              <a:rPr lang="en-US" smtClean="0"/>
              <a:pPr/>
              <a:t>32</a:t>
            </a:fld>
            <a:endParaRPr lang="en-US"/>
          </a:p>
        </p:txBody>
      </p:sp>
    </p:spTree>
    <p:extLst>
      <p:ext uri="{BB962C8B-B14F-4D97-AF65-F5344CB8AC3E}">
        <p14:creationId xmlns:p14="http://schemas.microsoft.com/office/powerpoint/2010/main" val="3243081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D64108D-B40B-486B-BA71-9558E522D929}" type="datetimeFigureOut">
              <a:rPr lang="en-US" smtClean="0"/>
              <a:pPr/>
              <a:t>2/26/2014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2380BFC-44AE-49A5-A737-19DA4B8C7D7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64108D-B40B-486B-BA71-9558E522D929}" type="datetimeFigureOut">
              <a:rPr lang="en-US" smtClean="0"/>
              <a:pPr/>
              <a:t>2/26/2014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380BFC-44AE-49A5-A737-19DA4B8C7D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64108D-B40B-486B-BA71-9558E522D929}" type="datetimeFigureOut">
              <a:rPr lang="en-US" smtClean="0"/>
              <a:pPr/>
              <a:t>2/26/2014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380BFC-44AE-49A5-A737-19DA4B8C7D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1"/>
          <p:cNvSpPr>
            <a:spLocks noGrp="1" noChangeArrowheads="1"/>
          </p:cNvSpPr>
          <p:nvPr>
            <p:ph type="dt" sz="half" idx="10"/>
          </p:nvPr>
        </p:nvSpPr>
        <p:spPr>
          <a:ln/>
        </p:spPr>
        <p:txBody>
          <a:bodyPr/>
          <a:lstStyle>
            <a:lvl1pPr>
              <a:defRPr/>
            </a:lvl1pPr>
          </a:lstStyle>
          <a:p>
            <a:pPr>
              <a:defRPr/>
            </a:pPr>
            <a:endParaRPr lang="en-US"/>
          </a:p>
        </p:txBody>
      </p:sp>
      <p:sp>
        <p:nvSpPr>
          <p:cNvPr id="6" name="Rectangle 62"/>
          <p:cNvSpPr>
            <a:spLocks noGrp="1" noChangeArrowheads="1"/>
          </p:cNvSpPr>
          <p:nvPr>
            <p:ph type="ftr" sz="quarter" idx="11"/>
          </p:nvPr>
        </p:nvSpPr>
        <p:spPr>
          <a:ln/>
        </p:spPr>
        <p:txBody>
          <a:bodyPr/>
          <a:lstStyle>
            <a:lvl1pPr>
              <a:defRPr/>
            </a:lvl1pPr>
          </a:lstStyle>
          <a:p>
            <a:pPr>
              <a:defRPr/>
            </a:pPr>
            <a:endParaRPr lang="en-US"/>
          </a:p>
        </p:txBody>
      </p:sp>
      <p:sp>
        <p:nvSpPr>
          <p:cNvPr id="7" name="Rectangle 63"/>
          <p:cNvSpPr>
            <a:spLocks noGrp="1" noChangeArrowheads="1"/>
          </p:cNvSpPr>
          <p:nvPr>
            <p:ph type="sldNum" sz="quarter" idx="12"/>
          </p:nvPr>
        </p:nvSpPr>
        <p:spPr>
          <a:ln/>
        </p:spPr>
        <p:txBody>
          <a:bodyPr/>
          <a:lstStyle>
            <a:lvl1pPr>
              <a:defRPr/>
            </a:lvl1pPr>
          </a:lstStyle>
          <a:p>
            <a:pPr>
              <a:defRPr/>
            </a:pPr>
            <a:fld id="{686F8D36-F7F6-4BEE-8A81-169FE7C80E3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64108D-B40B-486B-BA71-9558E522D929}"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80BFC-44AE-49A5-A737-19DA4B8C7D74}" type="slidenum">
              <a:rPr lang="en-US" smtClean="0"/>
              <a:pPr/>
              <a:t>‹#›</a:t>
            </a:fld>
            <a:endParaRPr lang="en-US"/>
          </a:p>
        </p:txBody>
      </p:sp>
    </p:spTree>
    <p:extLst>
      <p:ext uri="{BB962C8B-B14F-4D97-AF65-F5344CB8AC3E}">
        <p14:creationId xmlns:p14="http://schemas.microsoft.com/office/powerpoint/2010/main" val="2955826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4108D-B40B-486B-BA71-9558E522D929}"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80BFC-44AE-49A5-A737-19DA4B8C7D74}" type="slidenum">
              <a:rPr lang="en-US" smtClean="0"/>
              <a:pPr/>
              <a:t>‹#›</a:t>
            </a:fld>
            <a:endParaRPr lang="en-US"/>
          </a:p>
        </p:txBody>
      </p:sp>
    </p:spTree>
    <p:extLst>
      <p:ext uri="{BB962C8B-B14F-4D97-AF65-F5344CB8AC3E}">
        <p14:creationId xmlns:p14="http://schemas.microsoft.com/office/powerpoint/2010/main" val="1686349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4108D-B40B-486B-BA71-9558E522D929}"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80BFC-44AE-49A5-A737-19DA4B8C7D74}" type="slidenum">
              <a:rPr lang="en-US" smtClean="0"/>
              <a:pPr/>
              <a:t>‹#›</a:t>
            </a:fld>
            <a:endParaRPr lang="en-US"/>
          </a:p>
        </p:txBody>
      </p:sp>
    </p:spTree>
    <p:extLst>
      <p:ext uri="{BB962C8B-B14F-4D97-AF65-F5344CB8AC3E}">
        <p14:creationId xmlns:p14="http://schemas.microsoft.com/office/powerpoint/2010/main" val="3799612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64108D-B40B-486B-BA71-9558E522D929}" type="datetimeFigureOut">
              <a:rPr lang="en-US" smtClean="0"/>
              <a:pPr/>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80BFC-44AE-49A5-A737-19DA4B8C7D74}" type="slidenum">
              <a:rPr lang="en-US" smtClean="0"/>
              <a:pPr/>
              <a:t>‹#›</a:t>
            </a:fld>
            <a:endParaRPr lang="en-US"/>
          </a:p>
        </p:txBody>
      </p:sp>
    </p:spTree>
    <p:extLst>
      <p:ext uri="{BB962C8B-B14F-4D97-AF65-F5344CB8AC3E}">
        <p14:creationId xmlns:p14="http://schemas.microsoft.com/office/powerpoint/2010/main" val="2932745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64108D-B40B-486B-BA71-9558E522D929}" type="datetimeFigureOut">
              <a:rPr lang="en-US" smtClean="0"/>
              <a:pPr/>
              <a:t>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380BFC-44AE-49A5-A737-19DA4B8C7D74}" type="slidenum">
              <a:rPr lang="en-US" smtClean="0"/>
              <a:pPr/>
              <a:t>‹#›</a:t>
            </a:fld>
            <a:endParaRPr lang="en-US"/>
          </a:p>
        </p:txBody>
      </p:sp>
    </p:spTree>
    <p:extLst>
      <p:ext uri="{BB962C8B-B14F-4D97-AF65-F5344CB8AC3E}">
        <p14:creationId xmlns:p14="http://schemas.microsoft.com/office/powerpoint/2010/main" val="2265810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64108D-B40B-486B-BA71-9558E522D929}" type="datetimeFigureOut">
              <a:rPr lang="en-US" smtClean="0"/>
              <a:pPr/>
              <a:t>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380BFC-44AE-49A5-A737-19DA4B8C7D74}" type="slidenum">
              <a:rPr lang="en-US" smtClean="0"/>
              <a:pPr/>
              <a:t>‹#›</a:t>
            </a:fld>
            <a:endParaRPr lang="en-US"/>
          </a:p>
        </p:txBody>
      </p:sp>
    </p:spTree>
    <p:extLst>
      <p:ext uri="{BB962C8B-B14F-4D97-AF65-F5344CB8AC3E}">
        <p14:creationId xmlns:p14="http://schemas.microsoft.com/office/powerpoint/2010/main" val="4266107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4108D-B40B-486B-BA71-9558E522D929}" type="datetimeFigureOut">
              <a:rPr lang="en-US" smtClean="0"/>
              <a:pPr/>
              <a:t>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380BFC-44AE-49A5-A737-19DA4B8C7D74}" type="slidenum">
              <a:rPr lang="en-US" smtClean="0"/>
              <a:pPr/>
              <a:t>‹#›</a:t>
            </a:fld>
            <a:endParaRPr lang="en-US"/>
          </a:p>
        </p:txBody>
      </p:sp>
    </p:spTree>
    <p:extLst>
      <p:ext uri="{BB962C8B-B14F-4D97-AF65-F5344CB8AC3E}">
        <p14:creationId xmlns:p14="http://schemas.microsoft.com/office/powerpoint/2010/main" val="22237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64108D-B40B-486B-BA71-9558E522D929}" type="datetimeFigureOut">
              <a:rPr lang="en-US" smtClean="0"/>
              <a:pPr/>
              <a:t>2/26/2014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380BFC-44AE-49A5-A737-19DA4B8C7D7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4108D-B40B-486B-BA71-9558E522D929}" type="datetimeFigureOut">
              <a:rPr lang="en-US" smtClean="0"/>
              <a:pPr/>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80BFC-44AE-49A5-A737-19DA4B8C7D74}" type="slidenum">
              <a:rPr lang="en-US" smtClean="0"/>
              <a:pPr/>
              <a:t>‹#›</a:t>
            </a:fld>
            <a:endParaRPr lang="en-US"/>
          </a:p>
        </p:txBody>
      </p:sp>
    </p:spTree>
    <p:extLst>
      <p:ext uri="{BB962C8B-B14F-4D97-AF65-F5344CB8AC3E}">
        <p14:creationId xmlns:p14="http://schemas.microsoft.com/office/powerpoint/2010/main" val="2244381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4108D-B40B-486B-BA71-9558E522D929}" type="datetimeFigureOut">
              <a:rPr lang="en-US" smtClean="0"/>
              <a:pPr/>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80BFC-44AE-49A5-A737-19DA4B8C7D74}" type="slidenum">
              <a:rPr lang="en-US" smtClean="0"/>
              <a:pPr/>
              <a:t>‹#›</a:t>
            </a:fld>
            <a:endParaRPr lang="en-US"/>
          </a:p>
        </p:txBody>
      </p:sp>
    </p:spTree>
    <p:extLst>
      <p:ext uri="{BB962C8B-B14F-4D97-AF65-F5344CB8AC3E}">
        <p14:creationId xmlns:p14="http://schemas.microsoft.com/office/powerpoint/2010/main" val="239054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4108D-B40B-486B-BA71-9558E522D929}"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80BFC-44AE-49A5-A737-19DA4B8C7D74}" type="slidenum">
              <a:rPr lang="en-US" smtClean="0"/>
              <a:pPr/>
              <a:t>‹#›</a:t>
            </a:fld>
            <a:endParaRPr lang="en-US"/>
          </a:p>
        </p:txBody>
      </p:sp>
    </p:spTree>
    <p:extLst>
      <p:ext uri="{BB962C8B-B14F-4D97-AF65-F5344CB8AC3E}">
        <p14:creationId xmlns:p14="http://schemas.microsoft.com/office/powerpoint/2010/main" val="2651537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4108D-B40B-486B-BA71-9558E522D929}"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80BFC-44AE-49A5-A737-19DA4B8C7D74}" type="slidenum">
              <a:rPr lang="en-US" smtClean="0"/>
              <a:pPr/>
              <a:t>‹#›</a:t>
            </a:fld>
            <a:endParaRPr lang="en-US"/>
          </a:p>
        </p:txBody>
      </p:sp>
    </p:spTree>
    <p:extLst>
      <p:ext uri="{BB962C8B-B14F-4D97-AF65-F5344CB8AC3E}">
        <p14:creationId xmlns:p14="http://schemas.microsoft.com/office/powerpoint/2010/main" val="311419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D64108D-B40B-486B-BA71-9558E522D929}" type="datetimeFigureOut">
              <a:rPr lang="en-US" smtClean="0"/>
              <a:pPr/>
              <a:t>2/26/2014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380BFC-44AE-49A5-A737-19DA4B8C7D7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64108D-B40B-486B-BA71-9558E522D929}" type="datetimeFigureOut">
              <a:rPr lang="en-US" smtClean="0"/>
              <a:pPr/>
              <a:t>2/26/2014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380BFC-44AE-49A5-A737-19DA4B8C7D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D64108D-B40B-486B-BA71-9558E522D929}" type="datetimeFigureOut">
              <a:rPr lang="en-US" smtClean="0"/>
              <a:pPr/>
              <a:t>2/26/2014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2380BFC-44AE-49A5-A737-19DA4B8C7D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D64108D-B40B-486B-BA71-9558E522D929}" type="datetimeFigureOut">
              <a:rPr lang="en-US" smtClean="0"/>
              <a:pPr/>
              <a:t>2/26/2014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2380BFC-44AE-49A5-A737-19DA4B8C7D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D64108D-B40B-486B-BA71-9558E522D929}" type="datetimeFigureOut">
              <a:rPr lang="en-US" smtClean="0"/>
              <a:pPr/>
              <a:t>2/26/2014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2380BFC-44AE-49A5-A737-19DA4B8C7D7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64108D-B40B-486B-BA71-9558E522D929}" type="datetimeFigureOut">
              <a:rPr lang="en-US" smtClean="0"/>
              <a:pPr/>
              <a:t>2/26/2014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380BFC-44AE-49A5-A737-19DA4B8C7D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D64108D-B40B-486B-BA71-9558E522D929}" type="datetimeFigureOut">
              <a:rPr lang="en-US" smtClean="0"/>
              <a:pPr/>
              <a:t>2/26/2014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380BFC-44AE-49A5-A737-19DA4B8C7D7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D64108D-B40B-486B-BA71-9558E522D929}" type="datetimeFigureOut">
              <a:rPr lang="en-US" smtClean="0"/>
              <a:pPr/>
              <a:t>2/26/2014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2380BFC-44AE-49A5-A737-19DA4B8C7D7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4108D-B40B-486B-BA71-9558E522D929}" type="datetimeFigureOut">
              <a:rPr lang="en-US" smtClean="0"/>
              <a:pPr/>
              <a:t>2/26/2014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80BFC-44AE-49A5-A737-19DA4B8C7D74}" type="slidenum">
              <a:rPr lang="en-US" smtClean="0"/>
              <a:pPr/>
              <a:t>‹#›</a:t>
            </a:fld>
            <a:endParaRPr lang="en-US"/>
          </a:p>
        </p:txBody>
      </p:sp>
    </p:spTree>
    <p:extLst>
      <p:ext uri="{BB962C8B-B14F-4D97-AF65-F5344CB8AC3E}">
        <p14:creationId xmlns:p14="http://schemas.microsoft.com/office/powerpoint/2010/main" val="37466883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Color?</a:t>
            </a:r>
            <a:endParaRPr lang="en-US" dirty="0"/>
          </a:p>
        </p:txBody>
      </p:sp>
      <p:sp>
        <p:nvSpPr>
          <p:cNvPr id="3" name="Content Placeholder 2"/>
          <p:cNvSpPr>
            <a:spLocks noGrp="1"/>
          </p:cNvSpPr>
          <p:nvPr>
            <p:ph idx="1"/>
          </p:nvPr>
        </p:nvSpPr>
        <p:spPr>
          <a:xfrm>
            <a:off x="1066800" y="1447800"/>
            <a:ext cx="8001000" cy="4800600"/>
          </a:xfrm>
        </p:spPr>
        <p:txBody>
          <a:bodyPr>
            <a:normAutofit fontScale="92500" lnSpcReduction="20000"/>
          </a:bodyPr>
          <a:lstStyle/>
          <a:p>
            <a:pPr marL="82296" indent="0">
              <a:buNone/>
            </a:pPr>
            <a:endParaRPr lang="en-US" dirty="0"/>
          </a:p>
          <a:p>
            <a:r>
              <a:rPr lang="en-US" b="1" dirty="0" smtClean="0"/>
              <a:t>Primary colors:  </a:t>
            </a:r>
            <a:r>
              <a:rPr lang="en-US" sz="2400" dirty="0" smtClean="0"/>
              <a:t>Red, Yellow and Blue</a:t>
            </a:r>
          </a:p>
          <a:p>
            <a:pPr marL="82296" indent="0">
              <a:buNone/>
            </a:pPr>
            <a:endParaRPr lang="en-US" sz="2400" dirty="0" smtClean="0"/>
          </a:p>
          <a:p>
            <a:r>
              <a:rPr lang="en-US" b="1" dirty="0"/>
              <a:t>Secondary colors: </a:t>
            </a:r>
            <a:r>
              <a:rPr lang="en-US" sz="2600" dirty="0" smtClean="0"/>
              <a:t>Made by mixing equal parts of two primary colors. Green, Violet, and Orange</a:t>
            </a:r>
          </a:p>
          <a:p>
            <a:endParaRPr lang="en-US" sz="2600" dirty="0" smtClean="0"/>
          </a:p>
          <a:p>
            <a:r>
              <a:rPr lang="en-US" sz="2800" b="1" dirty="0"/>
              <a:t>Complimentary colors:  </a:t>
            </a:r>
            <a:r>
              <a:rPr lang="en-US" sz="2800" dirty="0" smtClean="0"/>
              <a:t>Opposite colors on the </a:t>
            </a:r>
            <a:r>
              <a:rPr lang="en-US" sz="2800" dirty="0"/>
              <a:t>color wheel. Red/Green, Yellow/Violet, Blue/Orange.</a:t>
            </a:r>
          </a:p>
          <a:p>
            <a:pPr marL="82296" indent="0">
              <a:buNone/>
            </a:pPr>
            <a:endParaRPr lang="en-US" sz="2600" dirty="0" smtClean="0"/>
          </a:p>
          <a:p>
            <a:r>
              <a:rPr lang="en-US" b="1" dirty="0" smtClean="0"/>
              <a:t>Tertiary colors: </a:t>
            </a:r>
            <a:r>
              <a:rPr lang="en-US" sz="2600" dirty="0" smtClean="0"/>
              <a:t>Made by mixing a primary and a secondary color.  </a:t>
            </a:r>
            <a:r>
              <a:rPr lang="en-US" sz="2000" dirty="0" smtClean="0"/>
              <a:t>Yellow-green, Blue-green, Blue-violet, Red-violet, Red-orange, &amp; Yellow-orange</a:t>
            </a:r>
          </a:p>
          <a:p>
            <a:endParaRPr lang="en-US" sz="2400" dirty="0" smtClean="0"/>
          </a:p>
        </p:txBody>
      </p:sp>
      <p:sp>
        <p:nvSpPr>
          <p:cNvPr id="5" name="TextBox 4"/>
          <p:cNvSpPr txBox="1"/>
          <p:nvPr/>
        </p:nvSpPr>
        <p:spPr>
          <a:xfrm>
            <a:off x="2895600" y="1143000"/>
            <a:ext cx="4495800" cy="646331"/>
          </a:xfrm>
          <a:prstGeom prst="rect">
            <a:avLst/>
          </a:prstGeom>
          <a:noFill/>
        </p:spPr>
        <p:txBody>
          <a:bodyPr wrap="square" rtlCol="0">
            <a:spAutoFit/>
          </a:bodyPr>
          <a:lstStyle/>
          <a:p>
            <a:r>
              <a:rPr lang="en-US" sz="3600" dirty="0" smtClean="0"/>
              <a:t>The reflection of light</a:t>
            </a:r>
            <a:endParaRPr lang="en-US" sz="3600" dirty="0"/>
          </a:p>
        </p:txBody>
      </p:sp>
    </p:spTree>
    <p:extLst>
      <p:ext uri="{BB962C8B-B14F-4D97-AF65-F5344CB8AC3E}">
        <p14:creationId xmlns:p14="http://schemas.microsoft.com/office/powerpoint/2010/main" val="157418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Neutral</a:t>
            </a:r>
            <a:endParaRPr lang="en-US" dirty="0">
              <a:latin typeface="Berlin Sans FB"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447800" y="1447800"/>
            <a:ext cx="2932031" cy="480060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4953000" y="1447800"/>
            <a:ext cx="3657600" cy="4871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Neutral</a:t>
            </a:r>
            <a:endParaRPr lang="en-US" dirty="0">
              <a:latin typeface="Berlin Sans FB" pitchFamily="34" charset="0"/>
            </a:endParaRPr>
          </a:p>
        </p:txBody>
      </p:sp>
      <p:pic>
        <p:nvPicPr>
          <p:cNvPr id="3" name="Content Placeholder 2"/>
          <p:cNvPicPr>
            <a:picLocks noGrp="1" noChangeAspect="1" noChangeArrowheads="1"/>
          </p:cNvPicPr>
          <p:nvPr>
            <p:ph idx="1"/>
          </p:nvPr>
        </p:nvPicPr>
        <p:blipFill>
          <a:blip r:embed="rId2" cstate="print"/>
          <a:srcRect/>
          <a:stretch>
            <a:fillRect/>
          </a:stretch>
        </p:blipFill>
        <p:spPr bwMode="auto">
          <a:xfrm>
            <a:off x="1752600" y="1600200"/>
            <a:ext cx="6705600" cy="5023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Accented Neutral </a:t>
            </a:r>
            <a:endParaRPr lang="en-US" dirty="0">
              <a:latin typeface="Berlin Sans FB" pitchFamily="34" charset="0"/>
            </a:endParaRPr>
          </a:p>
        </p:txBody>
      </p:sp>
      <p:sp>
        <p:nvSpPr>
          <p:cNvPr id="3" name="Content Placeholder 2"/>
          <p:cNvSpPr>
            <a:spLocks noGrp="1"/>
          </p:cNvSpPr>
          <p:nvPr>
            <p:ph idx="1"/>
          </p:nvPr>
        </p:nvSpPr>
        <p:spPr/>
        <p:txBody>
          <a:bodyPr/>
          <a:lstStyle/>
          <a:p>
            <a:r>
              <a:rPr lang="en-US" u="sng" dirty="0" smtClean="0">
                <a:latin typeface="Berlin Sans FB" pitchFamily="34" charset="0"/>
              </a:rPr>
              <a:t>A neutral color scheme with one accent color for interest and variety.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Accented Neutral </a:t>
            </a:r>
            <a:endParaRPr lang="en-US" dirty="0">
              <a:latin typeface="Berlin Sans FB"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00" y="1447800"/>
            <a:ext cx="6963596"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Accented Neutral </a:t>
            </a:r>
            <a:endParaRPr lang="en-US" dirty="0">
              <a:latin typeface="Berlin Sans FB" pitchFamily="34"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2327275" y="1704975"/>
            <a:ext cx="57150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Accented Neutral </a:t>
            </a:r>
            <a:endParaRPr lang="en-US" dirty="0">
              <a:latin typeface="Berlin Sans FB" pitchFamily="34" charset="0"/>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2362200" y="1295400"/>
            <a:ext cx="5181600" cy="5095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Achromatic</a:t>
            </a:r>
            <a:endParaRPr lang="en-US" dirty="0"/>
          </a:p>
        </p:txBody>
      </p:sp>
      <p:sp>
        <p:nvSpPr>
          <p:cNvPr id="3" name="Content Placeholder 2"/>
          <p:cNvSpPr>
            <a:spLocks noGrp="1"/>
          </p:cNvSpPr>
          <p:nvPr>
            <p:ph idx="1"/>
          </p:nvPr>
        </p:nvSpPr>
        <p:spPr/>
        <p:txBody>
          <a:bodyPr>
            <a:normAutofit/>
          </a:bodyPr>
          <a:lstStyle/>
          <a:p>
            <a:r>
              <a:rPr lang="en-US" sz="4800" u="sng" dirty="0"/>
              <a:t>A</a:t>
            </a:r>
            <a:r>
              <a:rPr lang="en-US" sz="4800" u="sng" dirty="0" smtClean="0"/>
              <a:t> </a:t>
            </a:r>
            <a:r>
              <a:rPr lang="en-US" sz="4800" u="sng" dirty="0"/>
              <a:t>color scheme using black, white, and/or gray</a:t>
            </a:r>
          </a:p>
        </p:txBody>
      </p:sp>
    </p:spTree>
    <p:extLst>
      <p:ext uri="{BB962C8B-B14F-4D97-AF65-F5344CB8AC3E}">
        <p14:creationId xmlns:p14="http://schemas.microsoft.com/office/powerpoint/2010/main" val="937484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Achromatic</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76581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795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498080" cy="1143000"/>
          </a:xfrm>
        </p:spPr>
        <p:txBody>
          <a:bodyPr/>
          <a:lstStyle/>
          <a:p>
            <a:r>
              <a:rPr lang="en-US" dirty="0" smtClean="0"/>
              <a:t>Achromatic</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8534"/>
          <a:stretch/>
        </p:blipFill>
        <p:spPr bwMode="auto">
          <a:xfrm>
            <a:off x="4191000" y="304800"/>
            <a:ext cx="4800600" cy="598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i-cdn.apartmenttherapy.com/uimages/la/monochromaticroo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4495800" cy="299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894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Analogous </a:t>
            </a:r>
            <a:endParaRPr lang="en-US" dirty="0">
              <a:latin typeface="Berlin Sans FB" pitchFamily="34" charset="0"/>
            </a:endParaRPr>
          </a:p>
        </p:txBody>
      </p:sp>
      <p:sp>
        <p:nvSpPr>
          <p:cNvPr id="3" name="Content Placeholder 2"/>
          <p:cNvSpPr>
            <a:spLocks noGrp="1"/>
          </p:cNvSpPr>
          <p:nvPr>
            <p:ph idx="1"/>
          </p:nvPr>
        </p:nvSpPr>
        <p:spPr/>
        <p:txBody>
          <a:bodyPr/>
          <a:lstStyle/>
          <a:p>
            <a:endParaRPr lang="en-US" dirty="0" smtClean="0">
              <a:latin typeface="Berlin Sans FB" pitchFamily="34" charset="0"/>
            </a:endParaRPr>
          </a:p>
          <a:p>
            <a:r>
              <a:rPr lang="en-US" u="sng" dirty="0" smtClean="0">
                <a:latin typeface="Berlin Sans FB" pitchFamily="34" charset="0"/>
              </a:rPr>
              <a:t>Uses 3-5 hues that are next to each other on the color wheel.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743" y="3476624"/>
            <a:ext cx="15525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6"/>
          <p:cNvSpPr/>
          <p:nvPr/>
        </p:nvSpPr>
        <p:spPr>
          <a:xfrm>
            <a:off x="5091439" y="3783106"/>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7030A0"/>
          </a:solidFill>
          <a:ln>
            <a:solidFill>
              <a:srgbClr val="7030A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9" name="Freeform 8"/>
          <p:cNvSpPr/>
          <p:nvPr/>
        </p:nvSpPr>
        <p:spPr>
          <a:xfrm rot="1761308">
            <a:off x="5299880" y="3651379"/>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chemeClr val="accent6"/>
          </a:solidFill>
          <a:ln>
            <a:solidFill>
              <a:srgbClr val="C00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0" name="Freeform 9"/>
          <p:cNvSpPr/>
          <p:nvPr/>
        </p:nvSpPr>
        <p:spPr>
          <a:xfrm rot="3789925">
            <a:off x="5589828" y="3658987"/>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FF0000"/>
          </a:solidFill>
          <a:ln>
            <a:solidFill>
              <a:srgbClr val="FF0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1" name="Freeform 10"/>
          <p:cNvSpPr/>
          <p:nvPr/>
        </p:nvSpPr>
        <p:spPr>
          <a:xfrm rot="19912427">
            <a:off x="4934864" y="3973090"/>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002060"/>
          </a:solidFill>
          <a:ln>
            <a:solidFill>
              <a:srgbClr val="00206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Color Wheel</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50292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91200" y="4385669"/>
            <a:ext cx="2743200" cy="1015663"/>
          </a:xfrm>
          <a:prstGeom prst="rect">
            <a:avLst/>
          </a:prstGeom>
          <a:noFill/>
        </p:spPr>
        <p:txBody>
          <a:bodyPr wrap="square" rtlCol="0">
            <a:spAutoFit/>
          </a:bodyPr>
          <a:lstStyle/>
          <a:p>
            <a:pPr algn="ctr"/>
            <a:r>
              <a:rPr lang="en-US" sz="2000" dirty="0" smtClean="0"/>
              <a:t>Using colored pencils color in the colors of the color wheel.  </a:t>
            </a:r>
            <a:endParaRPr lang="en-US" sz="2000" dirty="0"/>
          </a:p>
        </p:txBody>
      </p:sp>
      <p:sp>
        <p:nvSpPr>
          <p:cNvPr id="3" name="TextBox 2"/>
          <p:cNvSpPr txBox="1"/>
          <p:nvPr/>
        </p:nvSpPr>
        <p:spPr>
          <a:xfrm>
            <a:off x="6073035" y="908804"/>
            <a:ext cx="2590800" cy="3139321"/>
          </a:xfrm>
          <a:prstGeom prst="rect">
            <a:avLst/>
          </a:prstGeom>
          <a:noFill/>
        </p:spPr>
        <p:txBody>
          <a:bodyPr wrap="square" rtlCol="0">
            <a:spAutoFit/>
          </a:bodyPr>
          <a:lstStyle/>
          <a:p>
            <a:endParaRPr lang="en-US" dirty="0" smtClean="0"/>
          </a:p>
          <a:p>
            <a:pPr marL="285750" indent="-285750">
              <a:buFont typeface="Arial" charset="0"/>
              <a:buChar char="•"/>
            </a:pPr>
            <a:r>
              <a:rPr lang="en-US" dirty="0" smtClean="0"/>
              <a:t>The color wheel is made up of twelve colors</a:t>
            </a:r>
          </a:p>
          <a:p>
            <a:pPr marL="285750" indent="-285750">
              <a:buFont typeface="Arial" charset="0"/>
              <a:buChar char="•"/>
            </a:pPr>
            <a:r>
              <a:rPr lang="en-US" dirty="0" smtClean="0"/>
              <a:t>It is used to organize colors.  </a:t>
            </a:r>
          </a:p>
          <a:p>
            <a:pPr marL="285750" indent="-285750">
              <a:buFont typeface="Arial" charset="0"/>
              <a:buChar char="•"/>
            </a:pPr>
            <a:r>
              <a:rPr lang="en-US" dirty="0" smtClean="0"/>
              <a:t>To visualize color relationships. </a:t>
            </a:r>
          </a:p>
          <a:p>
            <a:pPr marL="285750" indent="-285750">
              <a:buFont typeface="Arial" charset="0"/>
              <a:buChar char="•"/>
            </a:pPr>
            <a:r>
              <a:rPr lang="en-US" dirty="0" smtClean="0"/>
              <a:t>You can identify colors that go well together.</a:t>
            </a:r>
          </a:p>
          <a:p>
            <a:pPr marL="285750" indent="-285750">
              <a:buFont typeface="Arial" charset="0"/>
              <a:buChar char="•"/>
            </a:pPr>
            <a:endParaRPr lang="en-US" dirty="0"/>
          </a:p>
        </p:txBody>
      </p:sp>
    </p:spTree>
    <p:extLst>
      <p:ext uri="{BB962C8B-B14F-4D97-AF65-F5344CB8AC3E}">
        <p14:creationId xmlns:p14="http://schemas.microsoft.com/office/powerpoint/2010/main" val="1818983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Analogous </a:t>
            </a:r>
            <a:endParaRPr lang="en-US" dirty="0">
              <a:latin typeface="Berlin Sans FB" pitchFamily="34"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1828800" y="1447800"/>
            <a:ext cx="6553200" cy="49089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Analogous </a:t>
            </a:r>
            <a:endParaRPr lang="en-US" dirty="0">
              <a:latin typeface="Berlin Sans FB" pitchFamily="34" charset="0"/>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1981200" y="1600200"/>
            <a:ext cx="6248400" cy="43721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Complimentary </a:t>
            </a:r>
            <a:endParaRPr lang="en-US" dirty="0">
              <a:latin typeface="Berlin Sans FB" pitchFamily="34" charset="0"/>
            </a:endParaRPr>
          </a:p>
        </p:txBody>
      </p:sp>
      <p:sp>
        <p:nvSpPr>
          <p:cNvPr id="3" name="Content Placeholder 2"/>
          <p:cNvSpPr>
            <a:spLocks noGrp="1"/>
          </p:cNvSpPr>
          <p:nvPr>
            <p:ph idx="1"/>
          </p:nvPr>
        </p:nvSpPr>
        <p:spPr/>
        <p:txBody>
          <a:bodyPr/>
          <a:lstStyle/>
          <a:p>
            <a:r>
              <a:rPr lang="en-US" u="sng" dirty="0" smtClean="0">
                <a:latin typeface="Berlin Sans FB" pitchFamily="34" charset="0"/>
              </a:rPr>
              <a:t>Use hues that are opposite each other on the color wheel</a:t>
            </a:r>
            <a:r>
              <a:rPr lang="en-US" dirty="0" smtClean="0">
                <a:latin typeface="Berlin Sans FB" pitchFamily="34" charset="0"/>
              </a:rPr>
              <a:t> </a:t>
            </a:r>
          </a:p>
          <a:p>
            <a:r>
              <a:rPr lang="en-US" dirty="0" smtClean="0">
                <a:latin typeface="Berlin Sans FB" pitchFamily="34" charset="0"/>
              </a:rPr>
              <a:t>Tends to be a lively color scheme </a:t>
            </a:r>
          </a:p>
          <a:p>
            <a:r>
              <a:rPr lang="en-US" dirty="0" smtClean="0">
                <a:latin typeface="Berlin Sans FB" pitchFamily="34" charset="0"/>
              </a:rPr>
              <a:t>Use similar values and intensities when combining complementary hues </a:t>
            </a:r>
          </a:p>
          <a:p>
            <a:r>
              <a:rPr lang="en-US" dirty="0" smtClean="0">
                <a:latin typeface="Berlin Sans FB" pitchFamily="34" charset="0"/>
              </a:rPr>
              <a:t>Has one dominant hue and one accent hue.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151" y="5078750"/>
            <a:ext cx="15525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rot="3789925">
            <a:off x="7162236" y="5211562"/>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FF0000"/>
          </a:solidFill>
          <a:ln>
            <a:solidFill>
              <a:srgbClr val="FF0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6" name="Freeform 5"/>
          <p:cNvSpPr/>
          <p:nvPr/>
        </p:nvSpPr>
        <p:spPr>
          <a:xfrm rot="14931179">
            <a:off x="6862917" y="6072054"/>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00B050"/>
          </a:solidFill>
          <a:ln>
            <a:solidFill>
              <a:srgbClr val="00B05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solidFill>
                <a:srgbClr val="00B05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828" y="5078751"/>
            <a:ext cx="15525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a:xfrm rot="7508135">
            <a:off x="5119625" y="5598670"/>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FFC000"/>
          </a:solidFill>
          <a:ln>
            <a:solidFill>
              <a:srgbClr val="FFC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9" name="Freeform 8"/>
          <p:cNvSpPr/>
          <p:nvPr/>
        </p:nvSpPr>
        <p:spPr>
          <a:xfrm rot="17972550">
            <a:off x="4266980" y="5837334"/>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0070C0"/>
          </a:solidFill>
          <a:ln>
            <a:solidFill>
              <a:srgbClr val="0070C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5078751"/>
            <a:ext cx="15525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eform 10"/>
          <p:cNvSpPr/>
          <p:nvPr/>
        </p:nvSpPr>
        <p:spPr>
          <a:xfrm rot="11275724">
            <a:off x="2775963" y="5989399"/>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FFFF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2" name="Freeform 11"/>
          <p:cNvSpPr/>
          <p:nvPr/>
        </p:nvSpPr>
        <p:spPr>
          <a:xfrm rot="206098">
            <a:off x="2159000" y="5329432"/>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7030A0"/>
          </a:solidFill>
          <a:ln>
            <a:solidFill>
              <a:srgbClr val="7030A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Complimentary </a:t>
            </a:r>
            <a:endParaRPr lang="en-US" dirty="0">
              <a:latin typeface="Berlin Sans FB" pitchFamily="34"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752600" y="1447800"/>
            <a:ext cx="6781800" cy="50802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Complimentary </a:t>
            </a:r>
            <a:endParaRPr lang="en-US" dirty="0">
              <a:latin typeface="Berlin Sans FB"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1676400" y="1295400"/>
            <a:ext cx="6324600" cy="5288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Complimentary </a:t>
            </a:r>
            <a:endParaRPr lang="en-US" dirty="0">
              <a:latin typeface="Berlin Sans FB" pitchFamily="34"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1219200" y="1524000"/>
            <a:ext cx="3202900" cy="48006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4800600" y="1447800"/>
            <a:ext cx="3733800" cy="49710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latin typeface="Berlin Sans FB" pitchFamily="34" charset="0"/>
              </a:rPr>
              <a:t>Split –Complementary</a:t>
            </a:r>
          </a:p>
        </p:txBody>
      </p:sp>
      <p:sp>
        <p:nvSpPr>
          <p:cNvPr id="24579" name="Rectangle 3"/>
          <p:cNvSpPr>
            <a:spLocks noGrp="1" noChangeArrowheads="1"/>
          </p:cNvSpPr>
          <p:nvPr>
            <p:ph type="body" idx="1"/>
          </p:nvPr>
        </p:nvSpPr>
        <p:spPr/>
        <p:txBody>
          <a:bodyPr/>
          <a:lstStyle/>
          <a:p>
            <a:pPr eaLnBrk="1" hangingPunct="1"/>
            <a:r>
              <a:rPr lang="en-US" sz="2800" u="sng" dirty="0" smtClean="0">
                <a:latin typeface="Berlin Sans FB" pitchFamily="34" charset="0"/>
              </a:rPr>
              <a:t>Uses a primary color and the two intermediate colors on either side of its complement.</a:t>
            </a:r>
          </a:p>
          <a:p>
            <a:pPr eaLnBrk="1" hangingPunct="1"/>
            <a:r>
              <a:rPr lang="en-US" sz="2800" dirty="0" smtClean="0">
                <a:latin typeface="Berlin Sans FB" pitchFamily="34" charset="0"/>
              </a:rPr>
              <a:t>Often found in floral prints or plaids.</a:t>
            </a:r>
          </a:p>
          <a:p>
            <a:pPr eaLnBrk="1" hangingPunct="1"/>
            <a:r>
              <a:rPr lang="en-US" sz="2800" dirty="0" smtClean="0">
                <a:latin typeface="Berlin Sans FB" pitchFamily="34" charset="0"/>
              </a:rPr>
              <a:t>Creates strong contrasts in colors</a:t>
            </a:r>
          </a:p>
        </p:txBody>
      </p:sp>
      <p:pic>
        <p:nvPicPr>
          <p:cNvPr id="24580" name="Picture 4" descr="C:\Documents and Settings\pbartlett\My Documents\Interior Design 1\Color scheme pictures\split complement color wheel.jpg"/>
          <p:cNvPicPr>
            <a:picLocks noChangeAspect="1" noChangeArrowheads="1"/>
          </p:cNvPicPr>
          <p:nvPr/>
        </p:nvPicPr>
        <p:blipFill>
          <a:blip r:embed="rId3" cstate="print"/>
          <a:srcRect/>
          <a:stretch>
            <a:fillRect/>
          </a:stretch>
        </p:blipFill>
        <p:spPr bwMode="auto">
          <a:xfrm>
            <a:off x="3124200" y="4114800"/>
            <a:ext cx="1825625" cy="1981200"/>
          </a:xfrm>
          <a:prstGeom prst="rect">
            <a:avLst/>
          </a:prstGeom>
          <a:noFill/>
          <a:ln w="9525">
            <a:noFill/>
            <a:miter lim="800000"/>
            <a:headEnd/>
            <a:tailEnd/>
          </a:ln>
        </p:spPr>
      </p:pic>
      <p:sp>
        <p:nvSpPr>
          <p:cNvPr id="24581" name="Text Box 5"/>
          <p:cNvSpPr txBox="1">
            <a:spLocks noChangeArrowheads="1"/>
          </p:cNvSpPr>
          <p:nvPr/>
        </p:nvSpPr>
        <p:spPr bwMode="auto">
          <a:xfrm>
            <a:off x="5334000" y="4648200"/>
            <a:ext cx="3429000" cy="646331"/>
          </a:xfrm>
          <a:prstGeom prst="rect">
            <a:avLst/>
          </a:prstGeom>
          <a:noFill/>
          <a:ln w="9525">
            <a:noFill/>
            <a:miter lim="800000"/>
            <a:headEnd/>
            <a:tailEnd/>
          </a:ln>
        </p:spPr>
        <p:txBody>
          <a:bodyPr>
            <a:spAutoFit/>
          </a:bodyPr>
          <a:lstStyle/>
          <a:p>
            <a:pPr>
              <a:spcBef>
                <a:spcPct val="50000"/>
              </a:spcBef>
            </a:pPr>
            <a:r>
              <a:rPr lang="en-US" dirty="0">
                <a:latin typeface="Berlin Sans FB" pitchFamily="34" charset="0"/>
              </a:rPr>
              <a:t>The intermediate hue </a:t>
            </a:r>
            <a:r>
              <a:rPr lang="en-US" dirty="0" smtClean="0">
                <a:latin typeface="Berlin Sans FB" pitchFamily="34" charset="0"/>
              </a:rPr>
              <a:t>Blue-violet </a:t>
            </a:r>
            <a:r>
              <a:rPr lang="en-US" dirty="0">
                <a:latin typeface="Berlin Sans FB" pitchFamily="34" charset="0"/>
              </a:rPr>
              <a:t>with </a:t>
            </a:r>
            <a:r>
              <a:rPr lang="en-US" dirty="0" smtClean="0">
                <a:latin typeface="Berlin Sans FB" pitchFamily="34" charset="0"/>
              </a:rPr>
              <a:t>hues </a:t>
            </a:r>
            <a:r>
              <a:rPr lang="en-US" dirty="0">
                <a:latin typeface="Berlin Sans FB" pitchFamily="34" charset="0"/>
              </a:rPr>
              <a:t>of </a:t>
            </a:r>
            <a:r>
              <a:rPr lang="en-US" dirty="0" smtClean="0">
                <a:latin typeface="Berlin Sans FB" pitchFamily="34" charset="0"/>
              </a:rPr>
              <a:t>yellow </a:t>
            </a:r>
            <a:r>
              <a:rPr lang="en-US" dirty="0">
                <a:latin typeface="Berlin Sans FB" pitchFamily="34" charset="0"/>
              </a:rPr>
              <a:t>and </a:t>
            </a:r>
            <a:r>
              <a:rPr lang="en-US" dirty="0" smtClean="0">
                <a:latin typeface="Berlin Sans FB" pitchFamily="34" charset="0"/>
              </a:rPr>
              <a:t>orange</a:t>
            </a:r>
            <a:endParaRPr lang="en-US" dirty="0">
              <a:latin typeface="Berlin Sans FB"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19200" y="457200"/>
            <a:ext cx="4648200" cy="1143000"/>
          </a:xfrm>
        </p:spPr>
        <p:txBody>
          <a:bodyPr/>
          <a:lstStyle/>
          <a:p>
            <a:pPr eaLnBrk="1" hangingPunct="1"/>
            <a:r>
              <a:rPr lang="en-US" dirty="0" smtClean="0">
                <a:latin typeface="Berlin Sans FB" pitchFamily="34" charset="0"/>
              </a:rPr>
              <a:t>Split Complement</a:t>
            </a:r>
          </a:p>
        </p:txBody>
      </p:sp>
      <p:sp>
        <p:nvSpPr>
          <p:cNvPr id="25603" name="Rectangle 4"/>
          <p:cNvSpPr>
            <a:spLocks noGrp="1" noChangeArrowheads="1"/>
          </p:cNvSpPr>
          <p:nvPr>
            <p:ph type="body" sz="half" idx="2"/>
          </p:nvPr>
        </p:nvSpPr>
        <p:spPr>
          <a:xfrm>
            <a:off x="1066800" y="5410200"/>
            <a:ext cx="7772400" cy="1066800"/>
          </a:xfrm>
        </p:spPr>
        <p:txBody>
          <a:bodyPr/>
          <a:lstStyle/>
          <a:p>
            <a:pPr eaLnBrk="1" hangingPunct="1"/>
            <a:r>
              <a:rPr lang="en-US" sz="2400" dirty="0" smtClean="0">
                <a:latin typeface="Berlin Sans FB" pitchFamily="34" charset="0"/>
              </a:rPr>
              <a:t>The primary color yellow with accents of blue-violet and red violet in the flower arrangement on the table.</a:t>
            </a:r>
          </a:p>
        </p:txBody>
      </p:sp>
      <p:pic>
        <p:nvPicPr>
          <p:cNvPr id="25604" name="Picture 6" descr="C:\Documents and Settings\pbartlett\My Documents\Interior Design 1\Color scheme pictures\split complement-1.jpg"/>
          <p:cNvPicPr>
            <a:picLocks noGrp="1" noChangeAspect="1" noChangeArrowheads="1"/>
          </p:cNvPicPr>
          <p:nvPr>
            <p:ph sz="half" idx="1"/>
          </p:nvPr>
        </p:nvPicPr>
        <p:blipFill>
          <a:blip r:embed="rId3" cstate="print"/>
          <a:srcRect/>
          <a:stretch>
            <a:fillRect/>
          </a:stretch>
        </p:blipFill>
        <p:spPr>
          <a:xfrm>
            <a:off x="3352800" y="1373177"/>
            <a:ext cx="2667000" cy="3884623"/>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66800" y="381000"/>
            <a:ext cx="4419600" cy="1143000"/>
          </a:xfrm>
        </p:spPr>
        <p:txBody>
          <a:bodyPr/>
          <a:lstStyle/>
          <a:p>
            <a:pPr eaLnBrk="1" hangingPunct="1"/>
            <a:r>
              <a:rPr lang="en-US" dirty="0" smtClean="0">
                <a:latin typeface="Berlin Sans FB" pitchFamily="34" charset="0"/>
              </a:rPr>
              <a:t>Split Complement</a:t>
            </a:r>
          </a:p>
        </p:txBody>
      </p:sp>
      <p:sp>
        <p:nvSpPr>
          <p:cNvPr id="26627" name="Rectangle 4"/>
          <p:cNvSpPr>
            <a:spLocks noGrp="1" noChangeArrowheads="1"/>
          </p:cNvSpPr>
          <p:nvPr>
            <p:ph type="body" sz="half" idx="2"/>
          </p:nvPr>
        </p:nvSpPr>
        <p:spPr>
          <a:xfrm>
            <a:off x="1066800" y="5486400"/>
            <a:ext cx="7467600" cy="1066800"/>
          </a:xfrm>
        </p:spPr>
        <p:txBody>
          <a:bodyPr/>
          <a:lstStyle/>
          <a:p>
            <a:pPr eaLnBrk="1" hangingPunct="1"/>
            <a:r>
              <a:rPr lang="en-US" sz="2800" dirty="0" smtClean="0">
                <a:latin typeface="Berlin Sans FB" pitchFamily="34" charset="0"/>
              </a:rPr>
              <a:t>The secondary hue, violet combined with yellow-green and yellow-orange.</a:t>
            </a:r>
          </a:p>
        </p:txBody>
      </p:sp>
      <p:pic>
        <p:nvPicPr>
          <p:cNvPr id="26628" name="Picture 6" descr="C:\Documents and Settings\pbartlett\My Documents\Interior Design 1\Color scheme pictures\split complement-2.jpg"/>
          <p:cNvPicPr>
            <a:picLocks noGrp="1" noChangeAspect="1" noChangeArrowheads="1"/>
          </p:cNvPicPr>
          <p:nvPr>
            <p:ph sz="half" idx="1"/>
          </p:nvPr>
        </p:nvPicPr>
        <p:blipFill>
          <a:blip r:embed="rId3" cstate="print"/>
          <a:srcRect/>
          <a:stretch>
            <a:fillRect/>
          </a:stretch>
        </p:blipFill>
        <p:spPr>
          <a:xfrm>
            <a:off x="3124200" y="1600200"/>
            <a:ext cx="2867025" cy="358140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Triad </a:t>
            </a:r>
            <a:endParaRPr lang="en-US" dirty="0">
              <a:latin typeface="Berlin Sans FB" pitchFamily="34" charset="0"/>
            </a:endParaRPr>
          </a:p>
        </p:txBody>
      </p:sp>
      <p:sp>
        <p:nvSpPr>
          <p:cNvPr id="3" name="Content Placeholder 2"/>
          <p:cNvSpPr>
            <a:spLocks noGrp="1"/>
          </p:cNvSpPr>
          <p:nvPr>
            <p:ph idx="1"/>
          </p:nvPr>
        </p:nvSpPr>
        <p:spPr/>
        <p:txBody>
          <a:bodyPr/>
          <a:lstStyle/>
          <a:p>
            <a:endParaRPr lang="en-US" dirty="0" smtClean="0">
              <a:latin typeface="Berlin Sans FB" pitchFamily="34" charset="0"/>
            </a:endParaRPr>
          </a:p>
          <a:p>
            <a:r>
              <a:rPr lang="en-US" u="sng" dirty="0" smtClean="0">
                <a:latin typeface="Berlin Sans FB" pitchFamily="34" charset="0"/>
              </a:rPr>
              <a:t>Use three colors evenly spaced on the color wheel.</a:t>
            </a:r>
          </a:p>
          <a:p>
            <a:r>
              <a:rPr lang="en-US" dirty="0" smtClean="0">
                <a:latin typeface="Berlin Sans FB" pitchFamily="34" charset="0"/>
              </a:rPr>
              <a:t>Usually uses either the primary or secondary colors</a:t>
            </a:r>
          </a:p>
          <a:p>
            <a:r>
              <a:rPr lang="en-US" dirty="0" smtClean="0">
                <a:latin typeface="Berlin Sans FB" pitchFamily="34" charset="0"/>
              </a:rPr>
              <a:t>Uses a dominant hue, with others for accent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150" y="4876800"/>
            <a:ext cx="15525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p:cNvSpPr/>
          <p:nvPr/>
        </p:nvSpPr>
        <p:spPr>
          <a:xfrm rot="3789925">
            <a:off x="7162237" y="5026609"/>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FF0000"/>
          </a:solidFill>
          <a:ln>
            <a:solidFill>
              <a:srgbClr val="FF0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7" name="Freeform 6"/>
          <p:cNvSpPr/>
          <p:nvPr/>
        </p:nvSpPr>
        <p:spPr>
          <a:xfrm rot="11275724">
            <a:off x="7350458" y="5808179"/>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FFFF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8" name="Freeform 7"/>
          <p:cNvSpPr/>
          <p:nvPr/>
        </p:nvSpPr>
        <p:spPr>
          <a:xfrm rot="17972550">
            <a:off x="6588428" y="5617785"/>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0070C0"/>
          </a:solidFill>
          <a:ln>
            <a:solidFill>
              <a:srgbClr val="0070C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Warm Colors and Cool Colors</a:t>
            </a:r>
            <a:endParaRPr lang="en-US" dirty="0"/>
          </a:p>
        </p:txBody>
      </p:sp>
      <p:sp>
        <p:nvSpPr>
          <p:cNvPr id="3" name="Content Placeholder 2"/>
          <p:cNvSpPr>
            <a:spLocks noGrp="1"/>
          </p:cNvSpPr>
          <p:nvPr>
            <p:ph idx="1"/>
          </p:nvPr>
        </p:nvSpPr>
        <p:spPr/>
        <p:txBody>
          <a:bodyPr/>
          <a:lstStyle/>
          <a:p>
            <a:pPr>
              <a:lnSpc>
                <a:spcPct val="80000"/>
              </a:lnSpc>
            </a:pPr>
            <a:r>
              <a:rPr lang="en-US" sz="2400" dirty="0">
                <a:latin typeface="Berlin Sans FB" pitchFamily="34" charset="0"/>
              </a:rPr>
              <a:t>Color has temperature and it can effect the way we feel in a room. </a:t>
            </a:r>
          </a:p>
          <a:p>
            <a:pPr>
              <a:lnSpc>
                <a:spcPct val="80000"/>
              </a:lnSpc>
            </a:pPr>
            <a:r>
              <a:rPr lang="en-US" sz="2400" b="1" dirty="0">
                <a:latin typeface="Berlin Sans FB" pitchFamily="34" charset="0"/>
              </a:rPr>
              <a:t>Cool Colors</a:t>
            </a:r>
            <a:r>
              <a:rPr lang="en-US" sz="2400" dirty="0">
                <a:latin typeface="Berlin Sans FB" pitchFamily="34" charset="0"/>
              </a:rPr>
              <a:t> recede away from us, make spaces </a:t>
            </a:r>
            <a:r>
              <a:rPr lang="en-US" sz="2400" dirty="0" smtClean="0">
                <a:latin typeface="Berlin Sans FB" pitchFamily="34" charset="0"/>
              </a:rPr>
              <a:t>feel </a:t>
            </a:r>
            <a:r>
              <a:rPr lang="en-US" sz="2400" dirty="0">
                <a:latin typeface="Berlin Sans FB" pitchFamily="34" charset="0"/>
              </a:rPr>
              <a:t>larger and create cooler, calming and relaxing spaces</a:t>
            </a:r>
            <a:r>
              <a:rPr lang="en-US" sz="2400" dirty="0" smtClean="0">
                <a:latin typeface="Berlin Sans FB" pitchFamily="34" charset="0"/>
              </a:rPr>
              <a:t>.</a:t>
            </a:r>
          </a:p>
          <a:p>
            <a:pPr>
              <a:lnSpc>
                <a:spcPct val="80000"/>
              </a:lnSpc>
            </a:pPr>
            <a:endParaRPr lang="en-US" sz="2400" dirty="0">
              <a:latin typeface="Berlin Sans FB" pitchFamily="34" charset="0"/>
            </a:endParaRPr>
          </a:p>
          <a:p>
            <a:pPr>
              <a:lnSpc>
                <a:spcPct val="80000"/>
              </a:lnSpc>
            </a:pPr>
            <a:endParaRPr lang="en-US" sz="2400" dirty="0" smtClean="0">
              <a:latin typeface="Berlin Sans FB" pitchFamily="34" charset="0"/>
            </a:endParaRPr>
          </a:p>
          <a:p>
            <a:pPr>
              <a:lnSpc>
                <a:spcPct val="80000"/>
              </a:lnSpc>
            </a:pPr>
            <a:r>
              <a:rPr lang="en-US" sz="2400" b="1" dirty="0" smtClean="0">
                <a:latin typeface="Berlin Sans FB" pitchFamily="34" charset="0"/>
              </a:rPr>
              <a:t>Warm </a:t>
            </a:r>
            <a:r>
              <a:rPr lang="en-US" sz="2400" b="1" dirty="0">
                <a:latin typeface="Berlin Sans FB" pitchFamily="34" charset="0"/>
              </a:rPr>
              <a:t>Colors</a:t>
            </a:r>
            <a:r>
              <a:rPr lang="en-US" sz="2400" dirty="0">
                <a:latin typeface="Berlin Sans FB" pitchFamily="34" charset="0"/>
              </a:rPr>
              <a:t> advance towards us, make spaces feel cozier, create feelings of warm, activity and excitement.</a:t>
            </a:r>
          </a:p>
          <a:p>
            <a:pPr>
              <a:lnSpc>
                <a:spcPct val="80000"/>
              </a:lnSpc>
            </a:pPr>
            <a:r>
              <a:rPr lang="en-US" sz="2400" dirty="0">
                <a:latin typeface="Berlin Sans FB" pitchFamily="34" charset="0"/>
              </a:rPr>
              <a:t>The color used in a room can change the psychological temperature in a room up to 5 degrees</a:t>
            </a:r>
            <a:r>
              <a:rPr lang="en-US" dirty="0"/>
              <a:t>.</a:t>
            </a:r>
          </a:p>
          <a:p>
            <a:endParaRPr lang="en-US" dirty="0"/>
          </a:p>
        </p:txBody>
      </p:sp>
      <p:pic>
        <p:nvPicPr>
          <p:cNvPr id="5" name="Picture 5" descr="cool_color_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288000" y="1520660"/>
            <a:ext cx="1228726" cy="1221704"/>
          </a:xfrm>
          <a:prstGeom prst="ellipse">
            <a:avLst/>
          </a:prstGeom>
        </p:spPr>
      </p:pic>
      <p:pic>
        <p:nvPicPr>
          <p:cNvPr id="6" name="Picture 8" descr="medium_warmcolor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288000" y="3429000"/>
            <a:ext cx="1288126" cy="1293492"/>
          </a:xfrm>
          <a:prstGeom prst="ellipse">
            <a:avLst/>
          </a:prstGeom>
        </p:spPr>
      </p:pic>
    </p:spTree>
    <p:extLst>
      <p:ext uri="{BB962C8B-B14F-4D97-AF65-F5344CB8AC3E}">
        <p14:creationId xmlns:p14="http://schemas.microsoft.com/office/powerpoint/2010/main" val="2315911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Triad</a:t>
            </a:r>
            <a:endParaRPr lang="en-US" dirty="0">
              <a:latin typeface="Berlin Sans FB" pitchFamily="34"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676400" y="1447800"/>
            <a:ext cx="6781800" cy="4517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Triad</a:t>
            </a:r>
            <a:endParaRPr lang="en-US" dirty="0">
              <a:latin typeface="Berlin Sans FB" pitchFamily="34" charset="0"/>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1828800" y="1676400"/>
            <a:ext cx="6324600" cy="4455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899" y="-21921"/>
            <a:ext cx="7498080" cy="1143000"/>
          </a:xfrm>
        </p:spPr>
        <p:txBody>
          <a:bodyPr/>
          <a:lstStyle/>
          <a:p>
            <a:r>
              <a:rPr lang="en-US" dirty="0" smtClean="0"/>
              <a:t>What Color Scheme?</a:t>
            </a:r>
            <a:endParaRPr lang="en-US" dirty="0"/>
          </a:p>
        </p:txBody>
      </p:sp>
      <p:sp>
        <p:nvSpPr>
          <p:cNvPr id="4" name="TextBox 3"/>
          <p:cNvSpPr txBox="1"/>
          <p:nvPr/>
        </p:nvSpPr>
        <p:spPr>
          <a:xfrm>
            <a:off x="7761960" y="823285"/>
            <a:ext cx="456535" cy="369332"/>
          </a:xfrm>
          <a:prstGeom prst="rect">
            <a:avLst/>
          </a:prstGeom>
          <a:noFill/>
        </p:spPr>
        <p:txBody>
          <a:bodyPr wrap="none" rtlCol="0">
            <a:spAutoFit/>
          </a:bodyPr>
          <a:lstStyle/>
          <a:p>
            <a:r>
              <a:rPr lang="en-US" dirty="0" smtClean="0"/>
              <a:t>2.  </a:t>
            </a:r>
            <a:endParaRPr lang="en-US" dirty="0"/>
          </a:p>
        </p:txBody>
      </p:sp>
      <p:pic>
        <p:nvPicPr>
          <p:cNvPr id="1026" name="Picture 2" descr="http://2.bp.blogspot.com/_qkdNWALUYgM/TOLMK06MlZI/AAAAAAAAJOs/TMSzNYEpTCw/s320/bedroom27-dealkem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10" y="1205263"/>
            <a:ext cx="3155155"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is room has a purple and yellow color scheme, which make it a complementary color scheme because they are opposite each other on the color whe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820407"/>
            <a:ext cx="3348343" cy="29895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9537" y="1303844"/>
            <a:ext cx="351378" cy="369332"/>
          </a:xfrm>
          <a:prstGeom prst="rect">
            <a:avLst/>
          </a:prstGeom>
          <a:noFill/>
        </p:spPr>
        <p:txBody>
          <a:bodyPr wrap="none" rtlCol="0">
            <a:spAutoFit/>
          </a:bodyPr>
          <a:lstStyle/>
          <a:p>
            <a:r>
              <a:rPr lang="en-US" dirty="0" smtClean="0"/>
              <a:t>1.</a:t>
            </a:r>
            <a:endParaRPr lang="en-US" dirty="0"/>
          </a:p>
        </p:txBody>
      </p:sp>
      <p:sp>
        <p:nvSpPr>
          <p:cNvPr id="5" name="TextBox 4"/>
          <p:cNvSpPr txBox="1"/>
          <p:nvPr/>
        </p:nvSpPr>
        <p:spPr>
          <a:xfrm>
            <a:off x="8469727" y="4114800"/>
            <a:ext cx="456535" cy="369332"/>
          </a:xfrm>
          <a:prstGeom prst="rect">
            <a:avLst/>
          </a:prstGeom>
          <a:noFill/>
        </p:spPr>
        <p:txBody>
          <a:bodyPr wrap="none" rtlCol="0">
            <a:spAutoFit/>
          </a:bodyPr>
          <a:lstStyle/>
          <a:p>
            <a:r>
              <a:rPr lang="en-US" dirty="0" smtClean="0"/>
              <a:t>3.  </a:t>
            </a:r>
            <a:endParaRPr lang="en-US" dirty="0"/>
          </a:p>
        </p:txBody>
      </p:sp>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49" t="12314" r="28658" b="8426"/>
          <a:stretch/>
        </p:blipFill>
        <p:spPr bwMode="auto">
          <a:xfrm>
            <a:off x="4843069" y="3962400"/>
            <a:ext cx="3595343" cy="256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82594" y="5791200"/>
            <a:ext cx="2919389" cy="646331"/>
          </a:xfrm>
          <a:prstGeom prst="rect">
            <a:avLst/>
          </a:prstGeom>
          <a:noFill/>
        </p:spPr>
        <p:txBody>
          <a:bodyPr wrap="none" rtlCol="0">
            <a:spAutoFit/>
          </a:bodyPr>
          <a:lstStyle/>
          <a:p>
            <a:r>
              <a:rPr lang="en-US" dirty="0" smtClean="0"/>
              <a:t>In the left margin on page 48.</a:t>
            </a:r>
          </a:p>
          <a:p>
            <a:r>
              <a:rPr lang="en-US" dirty="0" smtClean="0"/>
              <a:t>Write down your answers.</a:t>
            </a:r>
            <a:endParaRPr lang="en-US" dirty="0"/>
          </a:p>
        </p:txBody>
      </p:sp>
    </p:spTree>
    <p:extLst>
      <p:ext uri="{BB962C8B-B14F-4D97-AF65-F5344CB8AC3E}">
        <p14:creationId xmlns:p14="http://schemas.microsoft.com/office/powerpoint/2010/main" val="1544599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0"/>
            <a:ext cx="7497762" cy="563563"/>
          </a:xfrm>
        </p:spPr>
        <p:txBody>
          <a:bodyPr>
            <a:normAutofit fontScale="90000"/>
          </a:bodyPr>
          <a:lstStyle/>
          <a:p>
            <a:r>
              <a:rPr lang="en-US" dirty="0" smtClean="0"/>
              <a:t>Color scheme identification wheel</a:t>
            </a:r>
            <a:endParaRPr lang="en-US" dirty="0"/>
          </a:p>
        </p:txBody>
      </p:sp>
      <p:sp>
        <p:nvSpPr>
          <p:cNvPr id="3" name="Content Placeholder 2"/>
          <p:cNvSpPr>
            <a:spLocks noGrp="1"/>
          </p:cNvSpPr>
          <p:nvPr>
            <p:ph idx="4294967295"/>
          </p:nvPr>
        </p:nvSpPr>
        <p:spPr>
          <a:xfrm>
            <a:off x="1066800" y="838200"/>
            <a:ext cx="6400800" cy="6324600"/>
          </a:xfrm>
        </p:spPr>
        <p:txBody>
          <a:bodyPr>
            <a:normAutofit fontScale="92500" lnSpcReduction="20000"/>
          </a:bodyPr>
          <a:lstStyle/>
          <a:p>
            <a:r>
              <a:rPr lang="en-US" sz="2000" dirty="0" smtClean="0"/>
              <a:t>Draw a small circle (about 2 inch diameter) with a compass in the center of a piece of card stock</a:t>
            </a:r>
          </a:p>
          <a:p>
            <a:r>
              <a:rPr lang="en-US" sz="2000" dirty="0" smtClean="0"/>
              <a:t>Use protractor to mark every 30 degrees all the way around the outside of the circle</a:t>
            </a:r>
          </a:p>
          <a:p>
            <a:r>
              <a:rPr lang="en-US" sz="2000" dirty="0" smtClean="0"/>
              <a:t>Number the marks 1-12</a:t>
            </a:r>
          </a:p>
          <a:p>
            <a:r>
              <a:rPr lang="en-US" sz="2000" dirty="0" smtClean="0"/>
              <a:t>Draw a line through the center from 1-7</a:t>
            </a:r>
          </a:p>
          <a:p>
            <a:r>
              <a:rPr lang="en-US" sz="2000" dirty="0" smtClean="0"/>
              <a:t>Draw a line from the center to number 5, 6, 8, and 9</a:t>
            </a:r>
          </a:p>
          <a:p>
            <a:endParaRPr lang="en-US" sz="2000" dirty="0" smtClean="0"/>
          </a:p>
          <a:p>
            <a:pPr>
              <a:buNone/>
            </a:pPr>
            <a:endParaRPr lang="en-US" sz="2000" dirty="0" smtClean="0"/>
          </a:p>
          <a:p>
            <a:r>
              <a:rPr lang="en-US" sz="2000" dirty="0" smtClean="0"/>
              <a:t>Label</a:t>
            </a:r>
          </a:p>
          <a:p>
            <a:pPr lvl="1"/>
            <a:r>
              <a:rPr lang="en-US" sz="1600" dirty="0" smtClean="0"/>
              <a:t>“Complimentary” on line 7</a:t>
            </a:r>
          </a:p>
          <a:p>
            <a:pPr lvl="1"/>
            <a:r>
              <a:rPr lang="en-US" sz="1600" dirty="0" smtClean="0"/>
              <a:t>“Split” on lines 6 and 8</a:t>
            </a:r>
          </a:p>
          <a:p>
            <a:pPr lvl="1"/>
            <a:r>
              <a:rPr lang="en-US" sz="1600" dirty="0" smtClean="0"/>
              <a:t>“Triad” on lines 5 and 9</a:t>
            </a:r>
          </a:p>
          <a:p>
            <a:pPr lvl="1"/>
            <a:r>
              <a:rPr lang="en-US" sz="1600" dirty="0" smtClean="0"/>
              <a:t>“Analogous" between 1 and 5</a:t>
            </a:r>
          </a:p>
          <a:p>
            <a:pPr lvl="1"/>
            <a:endParaRPr lang="en-US" sz="1600" dirty="0" smtClean="0"/>
          </a:p>
          <a:p>
            <a:pPr lvl="1"/>
            <a:endParaRPr lang="en-US" sz="1600" dirty="0" smtClean="0"/>
          </a:p>
          <a:p>
            <a:r>
              <a:rPr lang="en-US" sz="2000" dirty="0" smtClean="0"/>
              <a:t>Cut out your circle </a:t>
            </a:r>
          </a:p>
          <a:p>
            <a:r>
              <a:rPr lang="en-US" sz="2000" dirty="0" smtClean="0"/>
              <a:t>Use a brad to attach it to the center of your color wheel. Then glue only the outside of the circle into your notebook.  The color scheme wheel should still move when it is glued into the notebook.</a:t>
            </a:r>
            <a:endParaRPr lang="en-US" sz="2000" dirty="0"/>
          </a:p>
        </p:txBody>
      </p:sp>
      <p:sp>
        <p:nvSpPr>
          <p:cNvPr id="8" name="Oval 7"/>
          <p:cNvSpPr/>
          <p:nvPr/>
        </p:nvSpPr>
        <p:spPr>
          <a:xfrm>
            <a:off x="5486400" y="3429000"/>
            <a:ext cx="1676400" cy="1600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8" idx="0"/>
            <a:endCxn id="8" idx="4"/>
          </p:cNvCxnSpPr>
          <p:nvPr/>
        </p:nvCxnSpPr>
        <p:spPr>
          <a:xfrm>
            <a:off x="6324600" y="3429000"/>
            <a:ext cx="0"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6324600" y="4191000"/>
            <a:ext cx="3810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867400" y="4191000"/>
            <a:ext cx="4572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562600" y="4191000"/>
            <a:ext cx="7620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24600" y="4191000"/>
            <a:ext cx="6858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8" idx="4"/>
          </p:cNvCxnSpPr>
          <p:nvPr/>
        </p:nvCxnSpPr>
        <p:spPr>
          <a:xfrm flipV="1">
            <a:off x="6324600" y="3429000"/>
            <a:ext cx="0" cy="16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172200" y="2971800"/>
            <a:ext cx="457200" cy="369332"/>
          </a:xfrm>
          <a:prstGeom prst="rect">
            <a:avLst/>
          </a:prstGeom>
          <a:noFill/>
        </p:spPr>
        <p:txBody>
          <a:bodyPr wrap="square" rtlCol="0">
            <a:spAutoFit/>
          </a:bodyPr>
          <a:lstStyle/>
          <a:p>
            <a:r>
              <a:rPr lang="en-US" dirty="0" smtClean="0"/>
              <a:t>1</a:t>
            </a:r>
            <a:endParaRPr lang="en-US" dirty="0"/>
          </a:p>
        </p:txBody>
      </p:sp>
      <p:sp>
        <p:nvSpPr>
          <p:cNvPr id="74" name="TextBox 73"/>
          <p:cNvSpPr txBox="1"/>
          <p:nvPr/>
        </p:nvSpPr>
        <p:spPr>
          <a:xfrm>
            <a:off x="6172200" y="5181600"/>
            <a:ext cx="228600" cy="381000"/>
          </a:xfrm>
          <a:prstGeom prst="rect">
            <a:avLst/>
          </a:prstGeom>
          <a:noFill/>
        </p:spPr>
        <p:txBody>
          <a:bodyPr wrap="square" rtlCol="0">
            <a:spAutoFit/>
          </a:bodyPr>
          <a:lstStyle/>
          <a:p>
            <a:r>
              <a:rPr lang="en-US" dirty="0" smtClean="0"/>
              <a:t>7</a:t>
            </a:r>
            <a:endParaRPr lang="en-US" dirty="0"/>
          </a:p>
        </p:txBody>
      </p:sp>
      <p:sp>
        <p:nvSpPr>
          <p:cNvPr id="75" name="TextBox 74"/>
          <p:cNvSpPr txBox="1"/>
          <p:nvPr/>
        </p:nvSpPr>
        <p:spPr>
          <a:xfrm>
            <a:off x="6705600" y="5029200"/>
            <a:ext cx="304800" cy="369332"/>
          </a:xfrm>
          <a:prstGeom prst="rect">
            <a:avLst/>
          </a:prstGeom>
          <a:noFill/>
        </p:spPr>
        <p:txBody>
          <a:bodyPr wrap="square" rtlCol="0">
            <a:spAutoFit/>
          </a:bodyPr>
          <a:lstStyle/>
          <a:p>
            <a:r>
              <a:rPr lang="en-US" dirty="0" smtClean="0"/>
              <a:t>6</a:t>
            </a:r>
            <a:endParaRPr lang="en-US" dirty="0"/>
          </a:p>
        </p:txBody>
      </p:sp>
      <p:sp>
        <p:nvSpPr>
          <p:cNvPr id="76" name="TextBox 75"/>
          <p:cNvSpPr txBox="1"/>
          <p:nvPr/>
        </p:nvSpPr>
        <p:spPr>
          <a:xfrm>
            <a:off x="7162800" y="4572000"/>
            <a:ext cx="304800" cy="369332"/>
          </a:xfrm>
          <a:prstGeom prst="rect">
            <a:avLst/>
          </a:prstGeom>
          <a:noFill/>
        </p:spPr>
        <p:txBody>
          <a:bodyPr wrap="square" rtlCol="0">
            <a:spAutoFit/>
          </a:bodyPr>
          <a:lstStyle/>
          <a:p>
            <a:r>
              <a:rPr lang="en-US" dirty="0" smtClean="0"/>
              <a:t>5</a:t>
            </a:r>
            <a:endParaRPr lang="en-US" dirty="0"/>
          </a:p>
        </p:txBody>
      </p:sp>
      <p:sp>
        <p:nvSpPr>
          <p:cNvPr id="78" name="TextBox 77"/>
          <p:cNvSpPr txBox="1"/>
          <p:nvPr/>
        </p:nvSpPr>
        <p:spPr>
          <a:xfrm>
            <a:off x="5562600" y="4953000"/>
            <a:ext cx="304800" cy="369332"/>
          </a:xfrm>
          <a:prstGeom prst="rect">
            <a:avLst/>
          </a:prstGeom>
          <a:noFill/>
        </p:spPr>
        <p:txBody>
          <a:bodyPr wrap="square" rtlCol="0">
            <a:spAutoFit/>
          </a:bodyPr>
          <a:lstStyle/>
          <a:p>
            <a:r>
              <a:rPr lang="en-US" dirty="0" smtClean="0"/>
              <a:t>8</a:t>
            </a:r>
            <a:endParaRPr lang="en-US" dirty="0"/>
          </a:p>
        </p:txBody>
      </p:sp>
      <p:sp>
        <p:nvSpPr>
          <p:cNvPr id="79" name="TextBox 78"/>
          <p:cNvSpPr txBox="1"/>
          <p:nvPr/>
        </p:nvSpPr>
        <p:spPr>
          <a:xfrm>
            <a:off x="5181600" y="4572000"/>
            <a:ext cx="304800" cy="369332"/>
          </a:xfrm>
          <a:prstGeom prst="rect">
            <a:avLst/>
          </a:prstGeom>
          <a:noFill/>
        </p:spPr>
        <p:txBody>
          <a:bodyPr wrap="square" rtlCol="0">
            <a:spAutoFit/>
          </a:bodyPr>
          <a:lstStyle/>
          <a:p>
            <a:r>
              <a:rPr lang="en-US" dirty="0" smtClean="0"/>
              <a:t>9</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or wheel with center.JPG"/>
          <p:cNvPicPr>
            <a:picLocks noChangeAspect="1"/>
          </p:cNvPicPr>
          <p:nvPr/>
        </p:nvPicPr>
        <p:blipFill>
          <a:blip r:embed="rId2" cstate="print"/>
          <a:stretch>
            <a:fillRect/>
          </a:stretch>
        </p:blipFill>
        <p:spPr>
          <a:xfrm rot="10800000">
            <a:off x="-685800" y="0"/>
            <a:ext cx="10134600" cy="72771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own</a:t>
            </a:r>
            <a:endParaRPr lang="en-US" dirty="0"/>
          </a:p>
        </p:txBody>
      </p:sp>
      <p:sp>
        <p:nvSpPr>
          <p:cNvPr id="3" name="Content Placeholder 2"/>
          <p:cNvSpPr>
            <a:spLocks noGrp="1"/>
          </p:cNvSpPr>
          <p:nvPr>
            <p:ph idx="1"/>
          </p:nvPr>
        </p:nvSpPr>
        <p:spPr/>
        <p:txBody>
          <a:bodyPr>
            <a:normAutofit/>
          </a:bodyPr>
          <a:lstStyle/>
          <a:p>
            <a:r>
              <a:rPr lang="en-US" dirty="0" smtClean="0"/>
              <a:t>You will color 3 rooms in different color schemes from the 8 discussed in class. Follow the directions.</a:t>
            </a:r>
          </a:p>
          <a:p>
            <a:pPr lvl="2"/>
            <a:r>
              <a:rPr lang="en-US" dirty="0"/>
              <a:t>FIRST Identify the color scheme </a:t>
            </a:r>
            <a:r>
              <a:rPr lang="en-US" dirty="0" smtClean="0"/>
              <a:t>you will be using.</a:t>
            </a:r>
          </a:p>
          <a:p>
            <a:pPr lvl="2"/>
            <a:r>
              <a:rPr lang="en-US" dirty="0"/>
              <a:t>Draw in windows, </a:t>
            </a:r>
            <a:r>
              <a:rPr lang="en-US" dirty="0" smtClean="0"/>
              <a:t>furniture</a:t>
            </a:r>
            <a:r>
              <a:rPr lang="en-US" dirty="0"/>
              <a:t>, and accessories.  Design patterns and prints for the floors, </a:t>
            </a:r>
            <a:r>
              <a:rPr lang="en-US" dirty="0" smtClean="0"/>
              <a:t> rugs, walls</a:t>
            </a:r>
            <a:r>
              <a:rPr lang="en-US" dirty="0"/>
              <a:t>, window coverings and furniture. </a:t>
            </a:r>
          </a:p>
          <a:p>
            <a:pPr lvl="2"/>
            <a:r>
              <a:rPr lang="en-US" dirty="0" smtClean="0"/>
              <a:t>Decide what colors</a:t>
            </a:r>
            <a:r>
              <a:rPr lang="en-US" dirty="0"/>
              <a:t> </a:t>
            </a:r>
            <a:r>
              <a:rPr lang="en-US" dirty="0" smtClean="0"/>
              <a:t>to use on the walls, furniture, floors, etc.</a:t>
            </a:r>
          </a:p>
          <a:p>
            <a:pPr lvl="2"/>
            <a:r>
              <a:rPr lang="en-US" dirty="0" smtClean="0"/>
              <a:t>What feeling do you want this room to have?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228600" y="2590800"/>
            <a:ext cx="0" cy="3124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6200" y="2350532"/>
            <a:ext cx="304800" cy="2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0" y="5791200"/>
            <a:ext cx="228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858000" y="2667000"/>
            <a:ext cx="0" cy="297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6858000" y="5638800"/>
            <a:ext cx="16764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04800" y="5638800"/>
            <a:ext cx="6553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858000" y="2350532"/>
            <a:ext cx="1676400" cy="240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8600" y="2590800"/>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534400" y="2350532"/>
            <a:ext cx="0" cy="4278868"/>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0"/>
            <a:ext cx="4114800" cy="2123658"/>
          </a:xfrm>
          <a:prstGeom prst="rect">
            <a:avLst/>
          </a:prstGeom>
          <a:noFill/>
        </p:spPr>
        <p:txBody>
          <a:bodyPr wrap="square" rtlCol="0">
            <a:spAutoFit/>
          </a:bodyPr>
          <a:lstStyle/>
          <a:p>
            <a:r>
              <a:rPr lang="en-US" sz="1200" dirty="0" smtClean="0"/>
              <a:t>Name___________________________________ Total___/10 </a:t>
            </a:r>
          </a:p>
          <a:p>
            <a:endParaRPr lang="en-US" sz="1200" dirty="0" smtClean="0"/>
          </a:p>
          <a:p>
            <a:r>
              <a:rPr lang="en-US" sz="1200" dirty="0" smtClean="0"/>
              <a:t>Draw in walls, ceiling, floor, furniture, and accessories.  Design patterns and prints for the floors, walls, window coverings and furniture.  What feeling do you want this room to have?</a:t>
            </a:r>
          </a:p>
          <a:p>
            <a:endParaRPr lang="en-US" sz="1200" dirty="0" smtClean="0"/>
          </a:p>
          <a:p>
            <a:r>
              <a:rPr lang="en-US" sz="1200" dirty="0" smtClean="0"/>
              <a:t>Color Scheme________________________________</a:t>
            </a:r>
            <a:endParaRPr lang="en-US" sz="1200" dirty="0"/>
          </a:p>
          <a:p>
            <a:r>
              <a:rPr lang="en-US" sz="1200" dirty="0" smtClean="0"/>
              <a:t>Colors used__________________________________</a:t>
            </a:r>
            <a:endParaRPr lang="en-US" sz="1200" dirty="0"/>
          </a:p>
          <a:p>
            <a:r>
              <a:rPr lang="en-US" sz="1200" dirty="0" smtClean="0"/>
              <a:t>Feeling you want this room to have_______________________ _________________________________________________________________________________________________</a:t>
            </a:r>
            <a:endParaRPr lang="en-US" sz="1200" dirty="0"/>
          </a:p>
        </p:txBody>
      </p:sp>
      <p:grpSp>
        <p:nvGrpSpPr>
          <p:cNvPr id="3" name="Group 97"/>
          <p:cNvGrpSpPr/>
          <p:nvPr/>
        </p:nvGrpSpPr>
        <p:grpSpPr>
          <a:xfrm>
            <a:off x="4495800" y="152400"/>
            <a:ext cx="4648200" cy="2105799"/>
            <a:chOff x="4495800" y="152400"/>
            <a:chExt cx="4648200" cy="2198132"/>
          </a:xfrm>
        </p:grpSpPr>
        <p:sp>
          <p:nvSpPr>
            <p:cNvPr id="6" name="Oval 5"/>
            <p:cNvSpPr/>
            <p:nvPr/>
          </p:nvSpPr>
          <p:spPr>
            <a:xfrm>
              <a:off x="4495800" y="228600"/>
              <a:ext cx="1143000" cy="1143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67400" y="228600"/>
              <a:ext cx="609600" cy="609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91200" y="1295400"/>
              <a:ext cx="685800" cy="609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86600" y="152400"/>
              <a:ext cx="609600" cy="609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00600" y="1447800"/>
              <a:ext cx="609600" cy="369332"/>
            </a:xfrm>
            <a:prstGeom prst="rect">
              <a:avLst/>
            </a:prstGeom>
            <a:noFill/>
          </p:spPr>
          <p:txBody>
            <a:bodyPr wrap="square" rtlCol="0">
              <a:spAutoFit/>
            </a:bodyPr>
            <a:lstStyle/>
            <a:p>
              <a:r>
                <a:rPr lang="en-US" dirty="0" smtClean="0"/>
                <a:t>Wall </a:t>
              </a:r>
              <a:endParaRPr lang="en-US" dirty="0"/>
            </a:p>
          </p:txBody>
        </p:sp>
        <p:sp>
          <p:nvSpPr>
            <p:cNvPr id="11" name="TextBox 10"/>
            <p:cNvSpPr txBox="1"/>
            <p:nvPr/>
          </p:nvSpPr>
          <p:spPr>
            <a:xfrm>
              <a:off x="5791200" y="838200"/>
              <a:ext cx="813043" cy="369332"/>
            </a:xfrm>
            <a:prstGeom prst="rect">
              <a:avLst/>
            </a:prstGeom>
            <a:noFill/>
          </p:spPr>
          <p:txBody>
            <a:bodyPr wrap="none" rtlCol="0">
              <a:spAutoFit/>
            </a:bodyPr>
            <a:lstStyle/>
            <a:p>
              <a:r>
                <a:rPr lang="en-US" dirty="0" smtClean="0"/>
                <a:t>Ceiling</a:t>
              </a:r>
              <a:endParaRPr lang="en-US" dirty="0"/>
            </a:p>
          </p:txBody>
        </p:sp>
        <p:sp>
          <p:nvSpPr>
            <p:cNvPr id="12" name="TextBox 11"/>
            <p:cNvSpPr txBox="1"/>
            <p:nvPr/>
          </p:nvSpPr>
          <p:spPr>
            <a:xfrm>
              <a:off x="5791200" y="1981200"/>
              <a:ext cx="914400" cy="369332"/>
            </a:xfrm>
            <a:prstGeom prst="rect">
              <a:avLst/>
            </a:prstGeom>
            <a:noFill/>
          </p:spPr>
          <p:txBody>
            <a:bodyPr wrap="square" rtlCol="0">
              <a:spAutoFit/>
            </a:bodyPr>
            <a:lstStyle/>
            <a:p>
              <a:r>
                <a:rPr lang="en-US" dirty="0" smtClean="0"/>
                <a:t>Floor</a:t>
              </a:r>
              <a:endParaRPr lang="en-US" dirty="0"/>
            </a:p>
          </p:txBody>
        </p:sp>
        <p:sp>
          <p:nvSpPr>
            <p:cNvPr id="13" name="Oval 12"/>
            <p:cNvSpPr/>
            <p:nvPr/>
          </p:nvSpPr>
          <p:spPr>
            <a:xfrm>
              <a:off x="7467600" y="762000"/>
              <a:ext cx="609600" cy="609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81800" y="762000"/>
              <a:ext cx="609600" cy="609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781800" y="1371600"/>
              <a:ext cx="2362200" cy="646331"/>
            </a:xfrm>
            <a:prstGeom prst="rect">
              <a:avLst/>
            </a:prstGeom>
            <a:noFill/>
          </p:spPr>
          <p:txBody>
            <a:bodyPr wrap="square" rtlCol="0">
              <a:spAutoFit/>
            </a:bodyPr>
            <a:lstStyle/>
            <a:p>
              <a:r>
                <a:rPr lang="en-US" dirty="0" smtClean="0"/>
                <a:t>Furniture and accessories</a:t>
              </a:r>
              <a:endParaRPr lang="en-US" dirty="0"/>
            </a:p>
          </p:txBody>
        </p:sp>
        <p:sp>
          <p:nvSpPr>
            <p:cNvPr id="96" name="Oval 95"/>
            <p:cNvSpPr/>
            <p:nvPr/>
          </p:nvSpPr>
          <p:spPr>
            <a:xfrm>
              <a:off x="8305800" y="304800"/>
              <a:ext cx="457200" cy="4572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265746" y="838200"/>
              <a:ext cx="878254" cy="369332"/>
            </a:xfrm>
            <a:prstGeom prst="rect">
              <a:avLst/>
            </a:prstGeom>
            <a:noFill/>
          </p:spPr>
          <p:txBody>
            <a:bodyPr wrap="none" rtlCol="0">
              <a:spAutoFit/>
            </a:bodyPr>
            <a:lstStyle/>
            <a:p>
              <a:r>
                <a:rPr lang="en-US" dirty="0" smtClean="0"/>
                <a:t>Accent </a:t>
              </a:r>
              <a:endParaRPr lang="en-US" dirty="0"/>
            </a:p>
          </p:txBody>
        </p:sp>
      </p:grpSp>
      <p:pic>
        <p:nvPicPr>
          <p:cNvPr id="31" name="Picture 3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0" y="3458816"/>
            <a:ext cx="3397250" cy="3399184"/>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a:off x="533400" y="2286000"/>
            <a:ext cx="0" cy="320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33400" y="5486400"/>
            <a:ext cx="655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0" y="2165866"/>
            <a:ext cx="533400" cy="120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0" y="5486400"/>
            <a:ext cx="5334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0" y="0"/>
            <a:ext cx="4114800" cy="2308324"/>
          </a:xfrm>
          <a:prstGeom prst="rect">
            <a:avLst/>
          </a:prstGeom>
          <a:noFill/>
        </p:spPr>
        <p:txBody>
          <a:bodyPr wrap="square" rtlCol="0">
            <a:spAutoFit/>
          </a:bodyPr>
          <a:lstStyle/>
          <a:p>
            <a:r>
              <a:rPr lang="en-US" sz="1200" dirty="0" smtClean="0"/>
              <a:t>Name___________________________________ Total___/10</a:t>
            </a:r>
          </a:p>
          <a:p>
            <a:endParaRPr lang="en-US" sz="1200" dirty="0" smtClean="0"/>
          </a:p>
          <a:p>
            <a:r>
              <a:rPr lang="en-US" sz="1200" dirty="0" smtClean="0"/>
              <a:t>Draw in walls, ceiling, floor, furniture, and accessories.  Design patterns and prints for the floors, walls, window coverings and furniture.  What feeling do you want this room to have?</a:t>
            </a:r>
          </a:p>
          <a:p>
            <a:endParaRPr lang="en-US" sz="1200" dirty="0" smtClean="0"/>
          </a:p>
          <a:p>
            <a:r>
              <a:rPr lang="en-US" sz="1200" dirty="0" smtClean="0"/>
              <a:t>Color Scheme_________________________________</a:t>
            </a:r>
            <a:endParaRPr lang="en-US" sz="1200" dirty="0"/>
          </a:p>
          <a:p>
            <a:r>
              <a:rPr lang="en-US" sz="1200" dirty="0" smtClean="0"/>
              <a:t>Colors used__________________________________</a:t>
            </a:r>
          </a:p>
          <a:p>
            <a:endParaRPr lang="en-US" sz="1200" dirty="0"/>
          </a:p>
          <a:p>
            <a:r>
              <a:rPr lang="en-US" sz="1200" dirty="0" smtClean="0"/>
              <a:t>Feeling you want this room to have____________________ _________________________________________________________________________________________________</a:t>
            </a:r>
            <a:endParaRPr lang="en-US" sz="1200" dirty="0"/>
          </a:p>
        </p:txBody>
      </p:sp>
      <p:grpSp>
        <p:nvGrpSpPr>
          <p:cNvPr id="3" name="Group 52"/>
          <p:cNvGrpSpPr/>
          <p:nvPr/>
        </p:nvGrpSpPr>
        <p:grpSpPr>
          <a:xfrm>
            <a:off x="4495800" y="152400"/>
            <a:ext cx="4648200" cy="2198132"/>
            <a:chOff x="4495800" y="152400"/>
            <a:chExt cx="4648200" cy="2198132"/>
          </a:xfrm>
        </p:grpSpPr>
        <p:sp>
          <p:nvSpPr>
            <p:cNvPr id="54" name="Oval 53"/>
            <p:cNvSpPr/>
            <p:nvPr/>
          </p:nvSpPr>
          <p:spPr>
            <a:xfrm>
              <a:off x="4495800" y="228600"/>
              <a:ext cx="1143000" cy="1143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867400" y="228600"/>
              <a:ext cx="609600" cy="609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791200" y="1295400"/>
              <a:ext cx="685800" cy="609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086600" y="152400"/>
              <a:ext cx="609600" cy="609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800600" y="1447800"/>
              <a:ext cx="609600" cy="369332"/>
            </a:xfrm>
            <a:prstGeom prst="rect">
              <a:avLst/>
            </a:prstGeom>
            <a:noFill/>
          </p:spPr>
          <p:txBody>
            <a:bodyPr wrap="square" rtlCol="0">
              <a:spAutoFit/>
            </a:bodyPr>
            <a:lstStyle/>
            <a:p>
              <a:r>
                <a:rPr lang="en-US" dirty="0" smtClean="0"/>
                <a:t>Wall </a:t>
              </a:r>
              <a:endParaRPr lang="en-US" dirty="0"/>
            </a:p>
          </p:txBody>
        </p:sp>
        <p:sp>
          <p:nvSpPr>
            <p:cNvPr id="59" name="TextBox 58"/>
            <p:cNvSpPr txBox="1"/>
            <p:nvPr/>
          </p:nvSpPr>
          <p:spPr>
            <a:xfrm>
              <a:off x="5791200" y="838200"/>
              <a:ext cx="813043" cy="369332"/>
            </a:xfrm>
            <a:prstGeom prst="rect">
              <a:avLst/>
            </a:prstGeom>
            <a:noFill/>
          </p:spPr>
          <p:txBody>
            <a:bodyPr wrap="none" rtlCol="0">
              <a:spAutoFit/>
            </a:bodyPr>
            <a:lstStyle/>
            <a:p>
              <a:r>
                <a:rPr lang="en-US" dirty="0" smtClean="0"/>
                <a:t>Ceiling</a:t>
              </a:r>
              <a:endParaRPr lang="en-US" dirty="0"/>
            </a:p>
          </p:txBody>
        </p:sp>
        <p:sp>
          <p:nvSpPr>
            <p:cNvPr id="60" name="TextBox 59"/>
            <p:cNvSpPr txBox="1"/>
            <p:nvPr/>
          </p:nvSpPr>
          <p:spPr>
            <a:xfrm>
              <a:off x="5791200" y="1981200"/>
              <a:ext cx="914400" cy="369332"/>
            </a:xfrm>
            <a:prstGeom prst="rect">
              <a:avLst/>
            </a:prstGeom>
            <a:noFill/>
          </p:spPr>
          <p:txBody>
            <a:bodyPr wrap="square" rtlCol="0">
              <a:spAutoFit/>
            </a:bodyPr>
            <a:lstStyle/>
            <a:p>
              <a:r>
                <a:rPr lang="en-US" dirty="0" smtClean="0"/>
                <a:t>Floor</a:t>
              </a:r>
              <a:endParaRPr lang="en-US" dirty="0"/>
            </a:p>
          </p:txBody>
        </p:sp>
        <p:sp>
          <p:nvSpPr>
            <p:cNvPr id="61" name="Oval 60"/>
            <p:cNvSpPr/>
            <p:nvPr/>
          </p:nvSpPr>
          <p:spPr>
            <a:xfrm>
              <a:off x="7467600" y="762000"/>
              <a:ext cx="609600" cy="609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781800" y="762000"/>
              <a:ext cx="609600" cy="609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6781800" y="1371600"/>
              <a:ext cx="2362200" cy="646331"/>
            </a:xfrm>
            <a:prstGeom prst="rect">
              <a:avLst/>
            </a:prstGeom>
            <a:noFill/>
          </p:spPr>
          <p:txBody>
            <a:bodyPr wrap="square" rtlCol="0">
              <a:spAutoFit/>
            </a:bodyPr>
            <a:lstStyle/>
            <a:p>
              <a:r>
                <a:rPr lang="en-US" dirty="0" smtClean="0"/>
                <a:t>Furniture and accessories</a:t>
              </a:r>
              <a:endParaRPr lang="en-US" dirty="0"/>
            </a:p>
          </p:txBody>
        </p:sp>
        <p:sp>
          <p:nvSpPr>
            <p:cNvPr id="64" name="Oval 63"/>
            <p:cNvSpPr/>
            <p:nvPr/>
          </p:nvSpPr>
          <p:spPr>
            <a:xfrm>
              <a:off x="8305800" y="304800"/>
              <a:ext cx="457200" cy="4572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8265746" y="838200"/>
              <a:ext cx="878254" cy="369332"/>
            </a:xfrm>
            <a:prstGeom prst="rect">
              <a:avLst/>
            </a:prstGeom>
            <a:noFill/>
          </p:spPr>
          <p:txBody>
            <a:bodyPr wrap="none" rtlCol="0">
              <a:spAutoFit/>
            </a:bodyPr>
            <a:lstStyle/>
            <a:p>
              <a:r>
                <a:rPr lang="en-US" dirty="0" smtClean="0"/>
                <a:t>Accent </a:t>
              </a:r>
              <a:endParaRPr lang="en-US" dirty="0"/>
            </a:p>
          </p:txBody>
        </p:sp>
      </p:grpSp>
      <p:sp>
        <p:nvSpPr>
          <p:cNvPr id="67" name="TextBox 66"/>
          <p:cNvSpPr txBox="1"/>
          <p:nvPr/>
        </p:nvSpPr>
        <p:spPr>
          <a:xfrm>
            <a:off x="4800600" y="1905000"/>
            <a:ext cx="609600" cy="276999"/>
          </a:xfrm>
          <a:prstGeom prst="rect">
            <a:avLst/>
          </a:prstGeom>
          <a:noFill/>
        </p:spPr>
        <p:txBody>
          <a:bodyPr wrap="square" rtlCol="0">
            <a:spAutoFit/>
          </a:bodyPr>
          <a:lstStyle/>
          <a:p>
            <a:r>
              <a:rPr lang="en-US" sz="1200" dirty="0"/>
              <a:t>1</a:t>
            </a:r>
            <a:r>
              <a:rPr lang="en-US" sz="1200" dirty="0" smtClean="0"/>
              <a:t>5 pts</a:t>
            </a:r>
            <a:endParaRPr lang="en-US" sz="1200" dirty="0"/>
          </a:p>
        </p:txBody>
      </p:sp>
      <p:cxnSp>
        <p:nvCxnSpPr>
          <p:cNvPr id="6" name="Straight Connector 5"/>
          <p:cNvCxnSpPr/>
          <p:nvPr/>
        </p:nvCxnSpPr>
        <p:spPr>
          <a:xfrm>
            <a:off x="533400" y="2308324"/>
            <a:ext cx="655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086600" y="1905000"/>
            <a:ext cx="1905000" cy="403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86600" y="2286000"/>
            <a:ext cx="0" cy="320040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clrChange>
              <a:clrFrom>
                <a:srgbClr val="F2FFFF"/>
              </a:clrFrom>
              <a:clrTo>
                <a:srgbClr val="F2FFFF">
                  <a:alpha val="0"/>
                </a:srgbClr>
              </a:clrTo>
            </a:clrChange>
            <a:grayscl/>
            <a:extLst>
              <a:ext uri="{BEBA8EAE-BF5A-486C-A8C5-ECC9F3942E4B}">
                <a14:imgProps xmlns:a14="http://schemas.microsoft.com/office/drawing/2010/main">
                  <a14:imgLayer r:embed="rId3">
                    <a14:imgEffect>
                      <a14:colorTemperature colorTemp="5900"/>
                    </a14:imgEffect>
                    <a14:imgEffect>
                      <a14:brightnessContrast contrast="-40000"/>
                    </a14:imgEffect>
                  </a14:imgLayer>
                </a14:imgProps>
              </a:ext>
            </a:extLst>
          </a:blip>
          <a:srcRect/>
          <a:stretch>
            <a:fillRect/>
          </a:stretch>
        </p:blipFill>
        <p:spPr bwMode="auto">
          <a:xfrm>
            <a:off x="1333500" y="2857500"/>
            <a:ext cx="4953000" cy="4953000"/>
          </a:xfrm>
          <a:prstGeom prst="rect">
            <a:avLst/>
          </a:prstGeom>
          <a:noFill/>
          <a:ln w="9525">
            <a:noFill/>
            <a:miter lim="800000"/>
            <a:headEnd/>
            <a:tailEnd/>
          </a:ln>
        </p:spPr>
      </p:pic>
      <p:cxnSp>
        <p:nvCxnSpPr>
          <p:cNvPr id="14" name="Straight Connector 13"/>
          <p:cNvCxnSpPr/>
          <p:nvPr/>
        </p:nvCxnSpPr>
        <p:spPr>
          <a:xfrm>
            <a:off x="7086600" y="5486400"/>
            <a:ext cx="1905000" cy="762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1219200" y="5715000"/>
            <a:ext cx="678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28600" y="5715000"/>
            <a:ext cx="9906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001000" y="57150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219200" y="2514600"/>
            <a:ext cx="678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219200" y="2514600"/>
            <a:ext cx="0" cy="320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001000" y="2514600"/>
            <a:ext cx="0" cy="320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0" y="2209800"/>
            <a:ext cx="1219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001000" y="2209800"/>
            <a:ext cx="1143000" cy="30480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clrChange>
              <a:clrFrom>
                <a:srgbClr val="FFFFFF"/>
              </a:clrFrom>
              <a:clrTo>
                <a:srgbClr val="FFFFFF">
                  <a:alpha val="0"/>
                </a:srgbClr>
              </a:clrTo>
            </a:clrChange>
            <a:grayscl/>
          </a:blip>
          <a:srcRect/>
          <a:stretch>
            <a:fillRect/>
          </a:stretch>
        </p:blipFill>
        <p:spPr bwMode="auto">
          <a:xfrm>
            <a:off x="2705100" y="3581400"/>
            <a:ext cx="3429000" cy="3429000"/>
          </a:xfrm>
          <a:prstGeom prst="rect">
            <a:avLst/>
          </a:prstGeom>
          <a:noFill/>
          <a:ln w="9525" algn="in">
            <a:noFill/>
            <a:miter lim="800000"/>
            <a:headEnd/>
            <a:tailEnd/>
          </a:ln>
          <a:effectLst/>
        </p:spPr>
      </p:pic>
      <p:sp>
        <p:nvSpPr>
          <p:cNvPr id="53" name="TextBox 52"/>
          <p:cNvSpPr txBox="1"/>
          <p:nvPr/>
        </p:nvSpPr>
        <p:spPr>
          <a:xfrm>
            <a:off x="0" y="0"/>
            <a:ext cx="4114800" cy="2308324"/>
          </a:xfrm>
          <a:prstGeom prst="rect">
            <a:avLst/>
          </a:prstGeom>
          <a:noFill/>
        </p:spPr>
        <p:txBody>
          <a:bodyPr wrap="square" rtlCol="0">
            <a:spAutoFit/>
          </a:bodyPr>
          <a:lstStyle/>
          <a:p>
            <a:r>
              <a:rPr lang="en-US" sz="1200" dirty="0" smtClean="0"/>
              <a:t>Name___________________________________ </a:t>
            </a:r>
            <a:r>
              <a:rPr lang="en-US" sz="1200" smtClean="0"/>
              <a:t>Total___/10</a:t>
            </a:r>
            <a:endParaRPr lang="en-US" sz="1200" dirty="0" smtClean="0"/>
          </a:p>
          <a:p>
            <a:endParaRPr lang="en-US" sz="1200" dirty="0" smtClean="0"/>
          </a:p>
          <a:p>
            <a:r>
              <a:rPr lang="en-US" sz="1200" dirty="0" smtClean="0"/>
              <a:t>Draw in walls, ceiling, floor, furniture, and accessories.  Design patterns and prints for the floors, walls, window coverings and furniture.  What feeling do you want this room to have?</a:t>
            </a:r>
          </a:p>
          <a:p>
            <a:endParaRPr lang="en-US" sz="1200" dirty="0" smtClean="0"/>
          </a:p>
          <a:p>
            <a:r>
              <a:rPr lang="en-US" sz="1200" dirty="0" smtClean="0"/>
              <a:t>Color Scheme____________________________________</a:t>
            </a:r>
          </a:p>
          <a:p>
            <a:r>
              <a:rPr lang="en-US" sz="1200" dirty="0" smtClean="0"/>
              <a:t>Colors used______________________________________</a:t>
            </a:r>
          </a:p>
          <a:p>
            <a:endParaRPr lang="en-US" sz="1200" dirty="0"/>
          </a:p>
          <a:p>
            <a:r>
              <a:rPr lang="en-US" sz="1200" dirty="0" smtClean="0"/>
              <a:t>Feeling you want this room to have______________________ _________________________________________________________________________________________________</a:t>
            </a:r>
            <a:endParaRPr lang="en-US" sz="1200" dirty="0"/>
          </a:p>
        </p:txBody>
      </p:sp>
      <p:grpSp>
        <p:nvGrpSpPr>
          <p:cNvPr id="2" name="Group 55"/>
          <p:cNvGrpSpPr/>
          <p:nvPr/>
        </p:nvGrpSpPr>
        <p:grpSpPr>
          <a:xfrm>
            <a:off x="4495800" y="152400"/>
            <a:ext cx="4648200" cy="2198132"/>
            <a:chOff x="4495800" y="152400"/>
            <a:chExt cx="4648200" cy="2198132"/>
          </a:xfrm>
        </p:grpSpPr>
        <p:sp>
          <p:nvSpPr>
            <p:cNvPr id="57" name="Oval 56"/>
            <p:cNvSpPr/>
            <p:nvPr/>
          </p:nvSpPr>
          <p:spPr>
            <a:xfrm>
              <a:off x="4495800" y="228600"/>
              <a:ext cx="1143000" cy="1143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867400" y="228600"/>
              <a:ext cx="609600" cy="609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791200" y="1295400"/>
              <a:ext cx="685800" cy="609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086600" y="152400"/>
              <a:ext cx="609600" cy="609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4800600" y="1447800"/>
              <a:ext cx="609600" cy="369332"/>
            </a:xfrm>
            <a:prstGeom prst="rect">
              <a:avLst/>
            </a:prstGeom>
            <a:noFill/>
          </p:spPr>
          <p:txBody>
            <a:bodyPr wrap="square" rtlCol="0">
              <a:spAutoFit/>
            </a:bodyPr>
            <a:lstStyle/>
            <a:p>
              <a:r>
                <a:rPr lang="en-US" dirty="0" smtClean="0"/>
                <a:t>Wall </a:t>
              </a:r>
              <a:endParaRPr lang="en-US" dirty="0"/>
            </a:p>
          </p:txBody>
        </p:sp>
        <p:sp>
          <p:nvSpPr>
            <p:cNvPr id="62" name="TextBox 61"/>
            <p:cNvSpPr txBox="1"/>
            <p:nvPr/>
          </p:nvSpPr>
          <p:spPr>
            <a:xfrm>
              <a:off x="5791200" y="838200"/>
              <a:ext cx="813043" cy="369332"/>
            </a:xfrm>
            <a:prstGeom prst="rect">
              <a:avLst/>
            </a:prstGeom>
            <a:noFill/>
          </p:spPr>
          <p:txBody>
            <a:bodyPr wrap="none" rtlCol="0">
              <a:spAutoFit/>
            </a:bodyPr>
            <a:lstStyle/>
            <a:p>
              <a:r>
                <a:rPr lang="en-US" dirty="0" smtClean="0"/>
                <a:t>Ceiling</a:t>
              </a:r>
              <a:endParaRPr lang="en-US" dirty="0"/>
            </a:p>
          </p:txBody>
        </p:sp>
        <p:sp>
          <p:nvSpPr>
            <p:cNvPr id="63" name="TextBox 62"/>
            <p:cNvSpPr txBox="1"/>
            <p:nvPr/>
          </p:nvSpPr>
          <p:spPr>
            <a:xfrm>
              <a:off x="5791200" y="1981200"/>
              <a:ext cx="914400" cy="369332"/>
            </a:xfrm>
            <a:prstGeom prst="rect">
              <a:avLst/>
            </a:prstGeom>
            <a:noFill/>
          </p:spPr>
          <p:txBody>
            <a:bodyPr wrap="square" rtlCol="0">
              <a:spAutoFit/>
            </a:bodyPr>
            <a:lstStyle/>
            <a:p>
              <a:r>
                <a:rPr lang="en-US" dirty="0" smtClean="0"/>
                <a:t>Floor</a:t>
              </a:r>
              <a:endParaRPr lang="en-US" dirty="0"/>
            </a:p>
          </p:txBody>
        </p:sp>
        <p:sp>
          <p:nvSpPr>
            <p:cNvPr id="64" name="Oval 63"/>
            <p:cNvSpPr/>
            <p:nvPr/>
          </p:nvSpPr>
          <p:spPr>
            <a:xfrm>
              <a:off x="7467600" y="762000"/>
              <a:ext cx="609600" cy="609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781800" y="762000"/>
              <a:ext cx="609600" cy="609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781800" y="1371600"/>
              <a:ext cx="2362200" cy="646331"/>
            </a:xfrm>
            <a:prstGeom prst="rect">
              <a:avLst/>
            </a:prstGeom>
            <a:noFill/>
          </p:spPr>
          <p:txBody>
            <a:bodyPr wrap="square" rtlCol="0">
              <a:spAutoFit/>
            </a:bodyPr>
            <a:lstStyle/>
            <a:p>
              <a:r>
                <a:rPr lang="en-US" dirty="0" smtClean="0"/>
                <a:t>Furniture and accessories</a:t>
              </a:r>
              <a:endParaRPr lang="en-US" dirty="0"/>
            </a:p>
          </p:txBody>
        </p:sp>
        <p:sp>
          <p:nvSpPr>
            <p:cNvPr id="67" name="Oval 66"/>
            <p:cNvSpPr/>
            <p:nvPr/>
          </p:nvSpPr>
          <p:spPr>
            <a:xfrm>
              <a:off x="8305800" y="304800"/>
              <a:ext cx="457200" cy="4572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8265746" y="838200"/>
              <a:ext cx="878254" cy="369332"/>
            </a:xfrm>
            <a:prstGeom prst="rect">
              <a:avLst/>
            </a:prstGeom>
            <a:noFill/>
          </p:spPr>
          <p:txBody>
            <a:bodyPr wrap="none" rtlCol="0">
              <a:spAutoFit/>
            </a:bodyPr>
            <a:lstStyle/>
            <a:p>
              <a:r>
                <a:rPr lang="en-US" dirty="0" smtClean="0"/>
                <a:t>Accent </a:t>
              </a:r>
              <a:endParaRPr lang="en-US"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Color Wheel.</a:t>
            </a:r>
            <a:endParaRPr lang="en-US" dirty="0"/>
          </a:p>
        </p:txBody>
      </p:sp>
      <p:sp>
        <p:nvSpPr>
          <p:cNvPr id="3" name="Content Placeholder 2"/>
          <p:cNvSpPr>
            <a:spLocks noGrp="1"/>
          </p:cNvSpPr>
          <p:nvPr>
            <p:ph idx="1"/>
          </p:nvPr>
        </p:nvSpPr>
        <p:spPr/>
        <p:txBody>
          <a:bodyPr>
            <a:normAutofit/>
          </a:bodyPr>
          <a:lstStyle/>
          <a:p>
            <a:r>
              <a:rPr lang="en-US" dirty="0" smtClean="0"/>
              <a:t>Using the color wheel provided</a:t>
            </a:r>
          </a:p>
          <a:p>
            <a:r>
              <a:rPr lang="en-US" dirty="0"/>
              <a:t>L</a:t>
            </a:r>
            <a:r>
              <a:rPr lang="en-US" dirty="0" smtClean="0"/>
              <a:t>abel </a:t>
            </a:r>
            <a:r>
              <a:rPr lang="en-US" dirty="0"/>
              <a:t>each color around the outside of the color wheel.  </a:t>
            </a:r>
            <a:endParaRPr lang="en-US" dirty="0" smtClean="0"/>
          </a:p>
          <a:p>
            <a:r>
              <a:rPr lang="en-US" dirty="0" smtClean="0"/>
              <a:t>Then mix the primary colors to create each of the secondary and tertiary colors.</a:t>
            </a:r>
          </a:p>
          <a:p>
            <a:r>
              <a:rPr lang="en-US" dirty="0" smtClean="0"/>
              <a:t>Paint each of the colors in the appropriate space.  </a:t>
            </a:r>
          </a:p>
          <a:p>
            <a:r>
              <a:rPr lang="en-US" dirty="0" smtClean="0"/>
              <a:t>Allow it to dry</a:t>
            </a:r>
            <a:endParaRPr lang="en-US" dirty="0"/>
          </a:p>
        </p:txBody>
      </p:sp>
    </p:spTree>
    <p:extLst>
      <p:ext uri="{BB962C8B-B14F-4D97-AF65-F5344CB8AC3E}">
        <p14:creationId xmlns:p14="http://schemas.microsoft.com/office/powerpoint/2010/main" val="3419682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000" dirty="0" smtClean="0">
                <a:latin typeface="Berlin Sans FB" pitchFamily="34" charset="0"/>
              </a:rPr>
              <a:t>Color Schemes</a:t>
            </a:r>
            <a:endParaRPr lang="en-US" sz="7000" dirty="0">
              <a:latin typeface="Berlin Sans FB" pitchFamily="34" charset="0"/>
            </a:endParaRPr>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81200"/>
            <a:ext cx="50292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Monochromatic</a:t>
            </a:r>
            <a:endParaRPr lang="en-US" dirty="0">
              <a:latin typeface="Berlin Sans FB" pitchFamily="34" charset="0"/>
            </a:endParaRPr>
          </a:p>
        </p:txBody>
      </p:sp>
      <p:sp>
        <p:nvSpPr>
          <p:cNvPr id="3" name="Content Placeholder 2"/>
          <p:cNvSpPr>
            <a:spLocks noGrp="1"/>
          </p:cNvSpPr>
          <p:nvPr>
            <p:ph idx="1"/>
          </p:nvPr>
        </p:nvSpPr>
        <p:spPr/>
        <p:txBody>
          <a:bodyPr/>
          <a:lstStyle/>
          <a:p>
            <a:r>
              <a:rPr lang="en-US" u="sng" dirty="0" smtClean="0">
                <a:latin typeface="Berlin Sans FB" pitchFamily="34" charset="0"/>
              </a:rPr>
              <a:t>Uses tints and shades of a single hue.</a:t>
            </a:r>
          </a:p>
          <a:p>
            <a:r>
              <a:rPr lang="en-US" dirty="0" smtClean="0">
                <a:latin typeface="Berlin Sans FB" pitchFamily="34" charset="0"/>
              </a:rPr>
              <a:t>The main tint or shade should be easy to live with, and can be accented by more intense shades.  </a:t>
            </a:r>
            <a:endParaRPr lang="en-US" dirty="0">
              <a:latin typeface="Berlin Sans FB" pitchFamily="34" charset="0"/>
            </a:endParaRPr>
          </a:p>
        </p:txBody>
      </p:sp>
      <p:sp>
        <p:nvSpPr>
          <p:cNvPr id="4" name="Rectangle 4"/>
          <p:cNvSpPr>
            <a:spLocks noChangeArrowheads="1"/>
          </p:cNvSpPr>
          <p:nvPr/>
        </p:nvSpPr>
        <p:spPr bwMode="auto">
          <a:xfrm>
            <a:off x="1752600" y="3962400"/>
            <a:ext cx="457200" cy="685800"/>
          </a:xfrm>
          <a:prstGeom prst="rect">
            <a:avLst/>
          </a:prstGeom>
          <a:solidFill>
            <a:srgbClr val="004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5"/>
          <p:cNvSpPr>
            <a:spLocks noChangeArrowheads="1"/>
          </p:cNvSpPr>
          <p:nvPr/>
        </p:nvSpPr>
        <p:spPr bwMode="auto">
          <a:xfrm>
            <a:off x="2362200" y="3962400"/>
            <a:ext cx="457200" cy="685800"/>
          </a:xfrm>
          <a:prstGeom prst="rect">
            <a:avLst/>
          </a:prstGeom>
          <a:solidFill>
            <a:srgbClr val="0054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6"/>
          <p:cNvSpPr>
            <a:spLocks noChangeArrowheads="1"/>
          </p:cNvSpPr>
          <p:nvPr/>
        </p:nvSpPr>
        <p:spPr bwMode="auto">
          <a:xfrm>
            <a:off x="2971800" y="3962400"/>
            <a:ext cx="457200" cy="685800"/>
          </a:xfrm>
          <a:prstGeom prst="rect">
            <a:avLst/>
          </a:prstGeom>
          <a:solidFill>
            <a:srgbClr val="005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7"/>
          <p:cNvSpPr>
            <a:spLocks noChangeArrowheads="1"/>
          </p:cNvSpPr>
          <p:nvPr/>
        </p:nvSpPr>
        <p:spPr bwMode="auto">
          <a:xfrm>
            <a:off x="3581400" y="3962400"/>
            <a:ext cx="457200" cy="685800"/>
          </a:xfrm>
          <a:prstGeom prst="rect">
            <a:avLst/>
          </a:prstGeom>
          <a:solidFill>
            <a:srgbClr val="007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8"/>
          <p:cNvSpPr>
            <a:spLocks noChangeArrowheads="1"/>
          </p:cNvSpPr>
          <p:nvPr/>
        </p:nvSpPr>
        <p:spPr bwMode="auto">
          <a:xfrm>
            <a:off x="4191000" y="3962400"/>
            <a:ext cx="457200" cy="685800"/>
          </a:xfrm>
          <a:prstGeom prst="rect">
            <a:avLst/>
          </a:prstGeom>
          <a:solidFill>
            <a:srgbClr val="008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9"/>
          <p:cNvSpPr>
            <a:spLocks noChangeArrowheads="1"/>
          </p:cNvSpPr>
          <p:nvPr/>
        </p:nvSpPr>
        <p:spPr bwMode="auto">
          <a:xfrm>
            <a:off x="4800600" y="3962400"/>
            <a:ext cx="457200" cy="685800"/>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10"/>
          <p:cNvSpPr>
            <a:spLocks noChangeArrowheads="1"/>
          </p:cNvSpPr>
          <p:nvPr/>
        </p:nvSpPr>
        <p:spPr bwMode="auto">
          <a:xfrm>
            <a:off x="5410200" y="3962400"/>
            <a:ext cx="457200" cy="685800"/>
          </a:xfrm>
          <a:prstGeom prst="rect">
            <a:avLst/>
          </a:prstGeom>
          <a:solidFill>
            <a:srgbClr val="00A4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1"/>
          <p:cNvSpPr>
            <a:spLocks noChangeArrowheads="1"/>
          </p:cNvSpPr>
          <p:nvPr/>
        </p:nvSpPr>
        <p:spPr bwMode="auto">
          <a:xfrm>
            <a:off x="6019800" y="3962400"/>
            <a:ext cx="457200" cy="685800"/>
          </a:xfrm>
          <a:prstGeom prst="rect">
            <a:avLst/>
          </a:prstGeom>
          <a:solidFill>
            <a:srgbClr val="00A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2"/>
          <p:cNvSpPr>
            <a:spLocks noChangeArrowheads="1"/>
          </p:cNvSpPr>
          <p:nvPr/>
        </p:nvSpPr>
        <p:spPr bwMode="auto">
          <a:xfrm>
            <a:off x="6629400" y="3962400"/>
            <a:ext cx="457200" cy="685800"/>
          </a:xfrm>
          <a:prstGeom prst="rect">
            <a:avLst/>
          </a:prstGeom>
          <a:solidFill>
            <a:srgbClr val="00A8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13"/>
          <p:cNvSpPr>
            <a:spLocks noChangeArrowheads="1"/>
          </p:cNvSpPr>
          <p:nvPr/>
        </p:nvSpPr>
        <p:spPr bwMode="auto">
          <a:xfrm>
            <a:off x="7239000" y="3962400"/>
            <a:ext cx="457200" cy="685800"/>
          </a:xfrm>
          <a:prstGeom prst="rect">
            <a:avLst/>
          </a:prstGeom>
          <a:solidFill>
            <a:srgbClr val="00D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4"/>
          <p:cNvSpPr>
            <a:spLocks noChangeArrowheads="1"/>
          </p:cNvSpPr>
          <p:nvPr/>
        </p:nvSpPr>
        <p:spPr bwMode="auto">
          <a:xfrm>
            <a:off x="7848600" y="3962400"/>
            <a:ext cx="457200" cy="685800"/>
          </a:xfrm>
          <a:prstGeom prst="rect">
            <a:avLst/>
          </a:prstGeom>
          <a:solidFill>
            <a:srgbClr val="AFF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Monochromatic</a:t>
            </a:r>
            <a:endParaRPr lang="en-US" dirty="0">
              <a:latin typeface="Berlin Sans FB" pitchFamily="34" charset="0"/>
            </a:endParaRPr>
          </a:p>
        </p:txBody>
      </p:sp>
      <p:pic>
        <p:nvPicPr>
          <p:cNvPr id="7" name="Picture 2"/>
          <p:cNvPicPr>
            <a:picLocks noGrp="1" noChangeAspect="1" noChangeArrowheads="1"/>
          </p:cNvPicPr>
          <p:nvPr>
            <p:ph idx="1"/>
          </p:nvPr>
        </p:nvPicPr>
        <p:blipFill>
          <a:blip r:embed="rId2" cstate="print"/>
          <a:srcRect/>
          <a:stretch>
            <a:fillRect/>
          </a:stretch>
        </p:blipFill>
        <p:spPr bwMode="auto">
          <a:xfrm>
            <a:off x="2784475" y="1447800"/>
            <a:ext cx="4800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Monochromatic</a:t>
            </a:r>
            <a:endParaRPr lang="en-US" dirty="0">
              <a:latin typeface="Berlin Sans FB" pitchFamily="34" charset="0"/>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1676400" y="1447800"/>
            <a:ext cx="6858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Neutral </a:t>
            </a:r>
            <a:endParaRPr lang="en-US" dirty="0">
              <a:latin typeface="Berlin Sans FB" pitchFamily="34" charset="0"/>
            </a:endParaRPr>
          </a:p>
        </p:txBody>
      </p:sp>
      <p:sp>
        <p:nvSpPr>
          <p:cNvPr id="3" name="Content Placeholder 2"/>
          <p:cNvSpPr>
            <a:spLocks noGrp="1"/>
          </p:cNvSpPr>
          <p:nvPr>
            <p:ph idx="1"/>
          </p:nvPr>
        </p:nvSpPr>
        <p:spPr/>
        <p:txBody>
          <a:bodyPr/>
          <a:lstStyle/>
          <a:p>
            <a:r>
              <a:rPr lang="en-US" u="sng" dirty="0" smtClean="0">
                <a:latin typeface="Berlin Sans FB" pitchFamily="34" charset="0"/>
              </a:rPr>
              <a:t>A color scheme that uses browns or metallic colors.</a:t>
            </a:r>
          </a:p>
          <a:p>
            <a:r>
              <a:rPr lang="en-US" dirty="0" smtClean="0">
                <a:latin typeface="Berlin Sans FB" pitchFamily="34" charset="0"/>
              </a:rPr>
              <a:t>Neutral color schemes can be easier to live with than with vibrant color schemes.</a:t>
            </a:r>
          </a:p>
          <a:p>
            <a:r>
              <a:rPr lang="en-US" dirty="0" smtClean="0">
                <a:latin typeface="Berlin Sans FB" pitchFamily="34" charset="0"/>
              </a:rPr>
              <a:t>To make this scheme look best, use a variety of textures and shapes to add interest.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3553</TotalTime>
  <Words>964</Words>
  <Application>Microsoft Office PowerPoint</Application>
  <PresentationFormat>On-screen Show (4:3)</PresentationFormat>
  <Paragraphs>161</Paragraphs>
  <Slides>38</Slides>
  <Notes>4</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Solstice</vt:lpstr>
      <vt:lpstr>Office Theme</vt:lpstr>
      <vt:lpstr>What is Color?</vt:lpstr>
      <vt:lpstr>Color Wheel</vt:lpstr>
      <vt:lpstr>Warm Colors and Cool Colors</vt:lpstr>
      <vt:lpstr>Create a Color Wheel.</vt:lpstr>
      <vt:lpstr>Color Schemes</vt:lpstr>
      <vt:lpstr>Monochromatic</vt:lpstr>
      <vt:lpstr>Monochromatic</vt:lpstr>
      <vt:lpstr>Monochromatic</vt:lpstr>
      <vt:lpstr>Neutral </vt:lpstr>
      <vt:lpstr>Neutral</vt:lpstr>
      <vt:lpstr>Neutral</vt:lpstr>
      <vt:lpstr>Accented Neutral </vt:lpstr>
      <vt:lpstr>Accented Neutral </vt:lpstr>
      <vt:lpstr>Accented Neutral </vt:lpstr>
      <vt:lpstr>Accented Neutral </vt:lpstr>
      <vt:lpstr>Achromatic</vt:lpstr>
      <vt:lpstr>Achromatic</vt:lpstr>
      <vt:lpstr>Achromatic</vt:lpstr>
      <vt:lpstr>Analogous </vt:lpstr>
      <vt:lpstr>Analogous </vt:lpstr>
      <vt:lpstr>Analogous </vt:lpstr>
      <vt:lpstr>Complimentary </vt:lpstr>
      <vt:lpstr>Complimentary </vt:lpstr>
      <vt:lpstr>Complimentary </vt:lpstr>
      <vt:lpstr>Complimentary </vt:lpstr>
      <vt:lpstr>Split –Complementary</vt:lpstr>
      <vt:lpstr>Split Complement</vt:lpstr>
      <vt:lpstr>Split Complement</vt:lpstr>
      <vt:lpstr>Triad </vt:lpstr>
      <vt:lpstr>Triad</vt:lpstr>
      <vt:lpstr>Triad</vt:lpstr>
      <vt:lpstr>What Color Scheme?</vt:lpstr>
      <vt:lpstr>Color scheme identification wheel</vt:lpstr>
      <vt:lpstr>PowerPoint Presentation</vt:lpstr>
      <vt:lpstr>Create your own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Schemes</dc:title>
  <dc:creator>admin</dc:creator>
  <cp:lastModifiedBy>Housley, Emily</cp:lastModifiedBy>
  <cp:revision>44</cp:revision>
  <cp:lastPrinted>2012-12-04T16:52:45Z</cp:lastPrinted>
  <dcterms:created xsi:type="dcterms:W3CDTF">2011-09-01T20:10:20Z</dcterms:created>
  <dcterms:modified xsi:type="dcterms:W3CDTF">2014-02-26T20:42:55Z</dcterms:modified>
</cp:coreProperties>
</file>