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4" r:id="rId4"/>
    <p:sldId id="259" r:id="rId5"/>
    <p:sldId id="260" r:id="rId6"/>
    <p:sldId id="258" r:id="rId7"/>
    <p:sldId id="261" r:id="rId8"/>
    <p:sldId id="262" r:id="rId9"/>
    <p:sldId id="263" r:id="rId10"/>
  </p:sldIdLst>
  <p:sldSz cx="9601200" cy="7315200"/>
  <p:notesSz cx="6858000" cy="91440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978" autoAdjust="0"/>
  </p:normalViewPr>
  <p:slideViewPr>
    <p:cSldViewPr>
      <p:cViewPr varScale="1">
        <p:scale>
          <a:sx n="52" d="100"/>
          <a:sy n="52" d="100"/>
        </p:scale>
        <p:origin x="-114" y="-414"/>
      </p:cViewPr>
      <p:guideLst>
        <p:guide orient="horz" pos="2304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24FC1-C2EB-4973-877C-F56373862D25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85800"/>
            <a:ext cx="45021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7AE453-E1C7-4EB1-8427-006EE9E1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660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685800"/>
            <a:ext cx="45021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AE453-E1C7-4EB1-8427-006EE9E19A9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685800"/>
            <a:ext cx="45021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AE453-E1C7-4EB1-8427-006EE9E19A96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685800"/>
            <a:ext cx="45021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AE453-E1C7-4EB1-8427-006EE9E19A96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AE453-E1C7-4EB1-8427-006EE9E19A96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AE453-E1C7-4EB1-8427-006EE9E19A96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685800"/>
            <a:ext cx="45021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AE453-E1C7-4EB1-8427-006EE9E19A96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685800"/>
            <a:ext cx="45021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Notes:</a:t>
            </a:r>
          </a:p>
          <a:p>
            <a:r>
              <a:rPr lang="en-US" dirty="0" smtClean="0"/>
              <a:t>4. Wash</a:t>
            </a:r>
          </a:p>
          <a:p>
            <a:r>
              <a:rPr lang="en-US" u="sng" dirty="0" smtClean="0"/>
              <a:t>Select the</a:t>
            </a:r>
            <a:r>
              <a:rPr lang="en-US" u="sng" baseline="0" dirty="0" smtClean="0"/>
              <a:t> Appropriate Wash Water Temperature:</a:t>
            </a:r>
          </a:p>
          <a:p>
            <a:pPr lvl="0"/>
            <a:r>
              <a: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-Hot water sets stains, shrinks clothes, fades colors, costs more</a:t>
            </a:r>
          </a:p>
          <a:p>
            <a:pPr lvl="0"/>
            <a:r>
              <a: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-Warm water causes little damage to clothing.</a:t>
            </a:r>
          </a:p>
          <a:p>
            <a:pPr lvl="0"/>
            <a:r>
              <a: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-Cold water protects fabrics, prevents shrinkage, prevents fading, allows stains to remove easily, works best with detergents, costs less.</a:t>
            </a:r>
          </a:p>
          <a:p>
            <a:r>
              <a:rPr lang="en-US" u="sng" dirty="0" smtClean="0"/>
              <a:t>Select the Water Level and Agitation Cycle:</a:t>
            </a:r>
          </a:p>
          <a:p>
            <a:pPr lvl="0"/>
            <a:r>
              <a: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-Use the regular setting for medium and heavy weight fabrics.</a:t>
            </a:r>
          </a:p>
          <a:p>
            <a:pPr lvl="0"/>
            <a:r>
              <a: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-Use the delicate setting for lightweight fabrics or delicate items.</a:t>
            </a:r>
          </a:p>
          <a:p>
            <a:pPr lvl="0"/>
            <a:r>
              <a:rPr lang="en-US" sz="13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Laundry Products:</a:t>
            </a:r>
          </a:p>
          <a:p>
            <a:pPr lvl="0"/>
            <a:r>
              <a: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-Chlorine (liquid) bleach is mainly used on white cotton fabrics</a:t>
            </a:r>
          </a:p>
          <a:p>
            <a:pPr lvl="0"/>
            <a:r>
              <a: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-Powdered bleach can be used safely on other fabrics.</a:t>
            </a:r>
          </a:p>
          <a:p>
            <a:pPr lvl="0"/>
            <a:r>
              <a: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-Chlorine (liquid) bleach should be added to the wash water and mixed thoroughly before the clothes are in the washer.  The bleach should not be poured directly on the clothing.</a:t>
            </a:r>
          </a:p>
          <a:p>
            <a:pPr lvl="0"/>
            <a:r>
              <a: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-Always use the amount of detergent recommended on the box or less—too much detergent is difficult to rinse out and makes the clothing sticky and dull in color.</a:t>
            </a:r>
          </a:p>
          <a:p>
            <a:pPr lvl="0"/>
            <a:r>
              <a: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-Don’t use extra detergent for extra-dirty clothes—wash them twice instead.</a:t>
            </a:r>
          </a:p>
          <a:p>
            <a:pPr lvl="0"/>
            <a:endParaRPr lang="en-US" sz="13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AE453-E1C7-4EB1-8427-006EE9E19A96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685800"/>
            <a:ext cx="45021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Notes:</a:t>
            </a:r>
          </a:p>
          <a:p>
            <a:r>
              <a:rPr lang="en-US" dirty="0" smtClean="0"/>
              <a:t>4. Wash</a:t>
            </a:r>
          </a:p>
          <a:p>
            <a:r>
              <a:rPr lang="en-US" u="sng" dirty="0" smtClean="0"/>
              <a:t>Select the</a:t>
            </a:r>
            <a:r>
              <a:rPr lang="en-US" u="sng" baseline="0" dirty="0" smtClean="0"/>
              <a:t> Appropriate Wash Water Temperature:</a:t>
            </a:r>
          </a:p>
          <a:p>
            <a:pPr lvl="0"/>
            <a:r>
              <a: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-Hot water sets stains, shrinks clothes, fades colors, costs more</a:t>
            </a:r>
          </a:p>
          <a:p>
            <a:pPr lvl="0"/>
            <a:r>
              <a: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-Warm water causes little damage to clothing.</a:t>
            </a:r>
          </a:p>
          <a:p>
            <a:pPr lvl="0"/>
            <a:r>
              <a: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-Cold water protects fabrics, prevents shrinkage, prevents fading, allows stains to remove easily, works best with detergents, costs less.</a:t>
            </a:r>
          </a:p>
          <a:p>
            <a:r>
              <a:rPr lang="en-US" u="sng" dirty="0" smtClean="0"/>
              <a:t>Select the Water Level and Agitation Cycle:</a:t>
            </a:r>
          </a:p>
          <a:p>
            <a:pPr lvl="0"/>
            <a:r>
              <a: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-Use the regular setting for medium and heavy weight fabrics.</a:t>
            </a:r>
          </a:p>
          <a:p>
            <a:pPr lvl="0"/>
            <a:r>
              <a: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-Use the delicate setting for lightweight fabrics or delicate items.</a:t>
            </a:r>
          </a:p>
          <a:p>
            <a:pPr lvl="0"/>
            <a:r>
              <a:rPr lang="en-US" sz="13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Laundry Products:</a:t>
            </a:r>
          </a:p>
          <a:p>
            <a:pPr lvl="0"/>
            <a:r>
              <a: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-Chlorine (liquid) bleach is mainly used on white cotton fabrics</a:t>
            </a:r>
          </a:p>
          <a:p>
            <a:pPr lvl="0"/>
            <a:r>
              <a: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-Powdered bleach can be used safely on other fabrics.</a:t>
            </a:r>
          </a:p>
          <a:p>
            <a:pPr lvl="0"/>
            <a:r>
              <a: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-Chlorine (liquid) bleach should be added to the wash water and mixed thoroughly before the clothes are in the washer.  The bleach should not be poured directly on the clothing.</a:t>
            </a:r>
          </a:p>
          <a:p>
            <a:pPr lvl="0"/>
            <a:r>
              <a: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-Always use the amount of detergent recommended on the box or less—too much detergent is difficult to rinse out and makes the clothing sticky and dull in color.</a:t>
            </a:r>
          </a:p>
          <a:p>
            <a:pPr lvl="0"/>
            <a:r>
              <a: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-Don’t use extra detergent for extra-dirty clothes—wash them twice instead.</a:t>
            </a:r>
          </a:p>
          <a:p>
            <a:pPr lvl="0"/>
            <a:endParaRPr lang="en-US" sz="13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AE453-E1C7-4EB1-8427-006EE9E19A96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685800"/>
            <a:ext cx="45021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AE453-E1C7-4EB1-8427-006EE9E19A96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272454"/>
            <a:ext cx="816102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4145280"/>
            <a:ext cx="672084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2AE2-367B-4015-AD13-0E2397AFA2BD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6EBD-A293-4498-BA85-EC424338D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2AE2-367B-4015-AD13-0E2397AFA2BD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6EBD-A293-4498-BA85-EC424338D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292948"/>
            <a:ext cx="2160270" cy="62416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292948"/>
            <a:ext cx="6320790" cy="6241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2AE2-367B-4015-AD13-0E2397AFA2BD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6EBD-A293-4498-BA85-EC424338D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2AE2-367B-4015-AD13-0E2397AFA2BD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6EBD-A293-4498-BA85-EC424338D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4700694"/>
            <a:ext cx="8161020" cy="1452880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3100495"/>
            <a:ext cx="8161020" cy="1600199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2AE2-367B-4015-AD13-0E2397AFA2BD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6EBD-A293-4498-BA85-EC424338D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1706880"/>
            <a:ext cx="4240530" cy="482769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1706880"/>
            <a:ext cx="4240530" cy="482769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2AE2-367B-4015-AD13-0E2397AFA2BD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6EBD-A293-4498-BA85-EC424338D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637454"/>
            <a:ext cx="4242197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2319867"/>
            <a:ext cx="4242197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1637454"/>
            <a:ext cx="4243864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2319867"/>
            <a:ext cx="4243864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2AE2-367B-4015-AD13-0E2397AFA2BD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6EBD-A293-4498-BA85-EC424338D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2AE2-367B-4015-AD13-0E2397AFA2BD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6EBD-A293-4498-BA85-EC424338D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2AE2-367B-4015-AD13-0E2397AFA2BD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6EBD-A293-4498-BA85-EC424338D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1253"/>
            <a:ext cx="3158729" cy="123952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291254"/>
            <a:ext cx="5367338" cy="6243321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1530774"/>
            <a:ext cx="3158729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2AE2-367B-4015-AD13-0E2397AFA2BD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6EBD-A293-4498-BA85-EC424338D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5120640"/>
            <a:ext cx="5760720" cy="60452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653627"/>
            <a:ext cx="5760720" cy="43891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5725161"/>
            <a:ext cx="576072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2AE2-367B-4015-AD13-0E2397AFA2BD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6EBD-A293-4498-BA85-EC424338D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706880"/>
            <a:ext cx="8641080" cy="4827694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32AE2-367B-4015-AD13-0E2397AFA2BD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6780107"/>
            <a:ext cx="30403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26EBD-A293-4498-BA85-EC424338D1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" y="63612"/>
            <a:ext cx="9201150" cy="3677921"/>
          </a:xfrm>
        </p:spPr>
        <p:txBody>
          <a:bodyPr>
            <a:noAutofit/>
          </a:bodyPr>
          <a:lstStyle/>
          <a:p>
            <a:r>
              <a:rPr lang="en-US" sz="8000" b="1" dirty="0">
                <a:latin typeface="Snap ITC" pitchFamily="82" charset="0"/>
              </a:rPr>
              <a:t>Laundry and Stain Removal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8866" y="3876702"/>
            <a:ext cx="3443470" cy="32512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-182880"/>
            <a:ext cx="8641080" cy="1219200"/>
          </a:xfrm>
        </p:spPr>
        <p:txBody>
          <a:bodyPr/>
          <a:lstStyle/>
          <a:p>
            <a:r>
              <a:rPr lang="en-US" u="sng" dirty="0" smtClean="0">
                <a:latin typeface="LD Architect" pitchFamily="2" charset="0"/>
              </a:rPr>
              <a:t>Basic Clothing Care</a:t>
            </a:r>
            <a:endParaRPr lang="en-US" u="sng" dirty="0">
              <a:latin typeface="LD Architec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15" y="751840"/>
            <a:ext cx="9361170" cy="6868160"/>
          </a:xfrm>
        </p:spPr>
        <p:txBody>
          <a:bodyPr>
            <a:normAutofit fontScale="92500" lnSpcReduction="20000"/>
          </a:bodyPr>
          <a:lstStyle/>
          <a:p>
            <a:pPr marL="543719" indent="-543719">
              <a:buAutoNum type="arabicPeriod"/>
            </a:pPr>
            <a:r>
              <a:rPr lang="en-US" dirty="0" smtClean="0">
                <a:latin typeface="LD Architect" pitchFamily="2" charset="0"/>
              </a:rPr>
              <a:t>Read </a:t>
            </a:r>
            <a:r>
              <a:rPr lang="en-US" b="1" u="sng" dirty="0" smtClean="0">
                <a:latin typeface="LD Architect" pitchFamily="2" charset="0"/>
              </a:rPr>
              <a:t>labels</a:t>
            </a:r>
            <a:r>
              <a:rPr lang="en-US" dirty="0" smtClean="0">
                <a:latin typeface="LD Architect" pitchFamily="2" charset="0"/>
              </a:rPr>
              <a:t> and treat clothes accordingly.</a:t>
            </a:r>
          </a:p>
          <a:p>
            <a:pPr marL="543719" indent="-543719">
              <a:buAutoNum type="arabicPeriod"/>
            </a:pPr>
            <a:r>
              <a:rPr lang="en-US" dirty="0" smtClean="0">
                <a:latin typeface="LD Architect" pitchFamily="2" charset="0"/>
              </a:rPr>
              <a:t>Washing </a:t>
            </a:r>
            <a:r>
              <a:rPr lang="en-US" b="1" u="sng" dirty="0" smtClean="0">
                <a:latin typeface="LD Architect" pitchFamily="2" charset="0"/>
              </a:rPr>
              <a:t>Wears out </a:t>
            </a:r>
            <a:r>
              <a:rPr lang="en-US" dirty="0" smtClean="0">
                <a:latin typeface="LD Architect" pitchFamily="2" charset="0"/>
              </a:rPr>
              <a:t>clothing.</a:t>
            </a:r>
          </a:p>
          <a:p>
            <a:pPr marL="543719" indent="-543719">
              <a:buAutoNum type="arabicPeriod"/>
            </a:pPr>
            <a:r>
              <a:rPr lang="en-US" dirty="0" smtClean="0">
                <a:latin typeface="LD Architect" pitchFamily="2" charset="0"/>
              </a:rPr>
              <a:t>Hot water gets clothes the </a:t>
            </a:r>
            <a:r>
              <a:rPr lang="en-US" b="1" u="sng" dirty="0" smtClean="0">
                <a:latin typeface="LD Architect" pitchFamily="2" charset="0"/>
              </a:rPr>
              <a:t>cleanest</a:t>
            </a:r>
            <a:r>
              <a:rPr lang="en-US" dirty="0" smtClean="0">
                <a:latin typeface="LD Architect" pitchFamily="2" charset="0"/>
              </a:rPr>
              <a:t>, but also causes shrinkage or damage.</a:t>
            </a:r>
          </a:p>
          <a:p>
            <a:pPr marL="543719" indent="-543719">
              <a:buAutoNum type="arabicPeriod"/>
            </a:pPr>
            <a:r>
              <a:rPr lang="en-US" dirty="0" smtClean="0">
                <a:latin typeface="LD Architect" pitchFamily="2" charset="0"/>
              </a:rPr>
              <a:t>Cold water doesn’t clean as well, but it does </a:t>
            </a:r>
            <a:r>
              <a:rPr lang="en-US" b="1" u="sng" dirty="0" smtClean="0">
                <a:latin typeface="LD Architect" pitchFamily="2" charset="0"/>
              </a:rPr>
              <a:t>prolong the life </a:t>
            </a:r>
            <a:r>
              <a:rPr lang="en-US" dirty="0" smtClean="0">
                <a:latin typeface="LD Architect" pitchFamily="2" charset="0"/>
              </a:rPr>
              <a:t>of your clothes and conserves energy.</a:t>
            </a:r>
          </a:p>
          <a:p>
            <a:pPr marL="543719" indent="-543719">
              <a:buAutoNum type="arabicPeriod"/>
            </a:pPr>
            <a:r>
              <a:rPr lang="en-US" dirty="0" smtClean="0">
                <a:latin typeface="LD Architect" pitchFamily="2" charset="0"/>
              </a:rPr>
              <a:t>Never use </a:t>
            </a:r>
            <a:r>
              <a:rPr lang="en-US" b="1" u="sng" dirty="0" smtClean="0">
                <a:latin typeface="LD Architect" pitchFamily="2" charset="0"/>
              </a:rPr>
              <a:t>bleach</a:t>
            </a:r>
            <a:r>
              <a:rPr lang="en-US" dirty="0" smtClean="0">
                <a:latin typeface="LD Architect" pitchFamily="2" charset="0"/>
              </a:rPr>
              <a:t> directly on clothing.  Mix with water first.</a:t>
            </a:r>
          </a:p>
          <a:p>
            <a:pPr marL="543719" indent="-543719">
              <a:buAutoNum type="arabicPeriod"/>
            </a:pPr>
            <a:r>
              <a:rPr lang="en-US" dirty="0" smtClean="0">
                <a:latin typeface="LD Architect" pitchFamily="2" charset="0"/>
              </a:rPr>
              <a:t>Dissolve </a:t>
            </a:r>
            <a:r>
              <a:rPr lang="en-US" b="1" u="sng" dirty="0" smtClean="0">
                <a:latin typeface="LD Architect" pitchFamily="2" charset="0"/>
              </a:rPr>
              <a:t>detergent</a:t>
            </a:r>
            <a:r>
              <a:rPr lang="en-US" dirty="0" smtClean="0">
                <a:latin typeface="LD Architect" pitchFamily="2" charset="0"/>
              </a:rPr>
              <a:t> in water before adding clothing.</a:t>
            </a:r>
          </a:p>
          <a:p>
            <a:pPr marL="543719" indent="-543719">
              <a:buAutoNum type="arabicPeriod"/>
            </a:pPr>
            <a:r>
              <a:rPr lang="en-US" dirty="0" smtClean="0">
                <a:latin typeface="LD Architect" pitchFamily="2" charset="0"/>
              </a:rPr>
              <a:t>Remember to clean out the </a:t>
            </a:r>
            <a:r>
              <a:rPr lang="en-US" b="1" u="sng" dirty="0" smtClean="0">
                <a:latin typeface="LD Architect" pitchFamily="2" charset="0"/>
              </a:rPr>
              <a:t>dryer lint tray</a:t>
            </a:r>
            <a:r>
              <a:rPr lang="en-US" dirty="0" smtClean="0">
                <a:latin typeface="LD Architect" pitchFamily="2" charset="0"/>
              </a:rPr>
              <a:t> often.</a:t>
            </a:r>
            <a:endParaRPr lang="en-US" dirty="0">
              <a:latin typeface="LD Architect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-182880"/>
            <a:ext cx="8641080" cy="1219200"/>
          </a:xfrm>
        </p:spPr>
        <p:txBody>
          <a:bodyPr/>
          <a:lstStyle/>
          <a:p>
            <a:r>
              <a:rPr lang="en-US" u="sng" dirty="0" smtClean="0">
                <a:latin typeface="LD Architect" pitchFamily="2" charset="0"/>
              </a:rPr>
              <a:t>The Laundry Process</a:t>
            </a:r>
            <a:endParaRPr lang="en-US" u="sng" dirty="0">
              <a:latin typeface="LD Architec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15" y="751840"/>
            <a:ext cx="9361170" cy="6868160"/>
          </a:xfrm>
        </p:spPr>
        <p:txBody>
          <a:bodyPr>
            <a:normAutofit/>
          </a:bodyPr>
          <a:lstStyle/>
          <a:p>
            <a:pPr marL="543719" indent="-543719">
              <a:buNone/>
            </a:pPr>
            <a:r>
              <a:rPr lang="en-US" b="1" dirty="0" smtClean="0">
                <a:latin typeface="LD Architect" pitchFamily="2" charset="0"/>
              </a:rPr>
              <a:t>1.  </a:t>
            </a:r>
            <a:r>
              <a:rPr lang="en-US" b="1" u="sng" dirty="0" smtClean="0">
                <a:latin typeface="LD Architect" pitchFamily="2" charset="0"/>
              </a:rPr>
              <a:t>Sort</a:t>
            </a:r>
          </a:p>
          <a:p>
            <a:pPr marL="543719" indent="-543719">
              <a:buNone/>
            </a:pPr>
            <a:r>
              <a:rPr lang="en-US" dirty="0">
                <a:latin typeface="LD Architect" pitchFamily="2" charset="0"/>
              </a:rPr>
              <a:t>	</a:t>
            </a:r>
            <a:r>
              <a:rPr lang="en-US" dirty="0" smtClean="0">
                <a:latin typeface="LD Architect" pitchFamily="2" charset="0"/>
              </a:rPr>
              <a:t>-Sort the laundry based on 	color, temperature and 	treatment needed. </a:t>
            </a:r>
          </a:p>
          <a:p>
            <a:pPr marL="543719" indent="-543719">
              <a:buNone/>
            </a:pPr>
            <a:r>
              <a:rPr lang="en-US" dirty="0">
                <a:latin typeface="LD Architect" pitchFamily="2" charset="0"/>
              </a:rPr>
              <a:t>	</a:t>
            </a:r>
            <a:r>
              <a:rPr lang="en-US" dirty="0" smtClean="0">
                <a:latin typeface="LD Architect" pitchFamily="2" charset="0"/>
              </a:rPr>
              <a:t>-While sorting, you should: </a:t>
            </a:r>
          </a:p>
          <a:p>
            <a:pPr marL="543719" indent="-543719">
              <a:buNone/>
            </a:pPr>
            <a:r>
              <a:rPr lang="en-US" dirty="0">
                <a:latin typeface="LD Architect" pitchFamily="2" charset="0"/>
              </a:rPr>
              <a:t>	</a:t>
            </a:r>
            <a:r>
              <a:rPr lang="en-US" dirty="0" smtClean="0">
                <a:latin typeface="LD Architect" pitchFamily="2" charset="0"/>
              </a:rPr>
              <a:t>	</a:t>
            </a:r>
            <a:r>
              <a:rPr lang="en-US" sz="2100" dirty="0">
                <a:latin typeface="LD Architect" pitchFamily="2" charset="0"/>
              </a:rPr>
              <a:t>-Look for spots and stains</a:t>
            </a:r>
          </a:p>
          <a:p>
            <a:pPr marL="543719" indent="-543719">
              <a:buNone/>
            </a:pPr>
            <a:r>
              <a:rPr lang="en-US" sz="2100" dirty="0">
                <a:latin typeface="LD Architect" pitchFamily="2" charset="0"/>
              </a:rPr>
              <a:t>		-Close zippers, hooks, buttons, etc. to prevent 		  snagging</a:t>
            </a:r>
          </a:p>
          <a:p>
            <a:pPr marL="543719" indent="-543719">
              <a:buNone/>
            </a:pPr>
            <a:r>
              <a:rPr lang="en-US" sz="2100" dirty="0">
                <a:latin typeface="LD Architect" pitchFamily="2" charset="0"/>
              </a:rPr>
              <a:t>		-Remove all items from pockets</a:t>
            </a:r>
          </a:p>
          <a:p>
            <a:pPr marL="543719" indent="-543719">
              <a:buNone/>
            </a:pPr>
            <a:r>
              <a:rPr lang="en-US" sz="2100" dirty="0">
                <a:latin typeface="LD Architect" pitchFamily="2" charset="0"/>
              </a:rPr>
              <a:t>		-Tie sashes and belts loosely to prevent tangling</a:t>
            </a:r>
          </a:p>
          <a:p>
            <a:pPr marL="543719" indent="-543719">
              <a:buNone/>
            </a:pPr>
            <a:r>
              <a:rPr lang="en-US" sz="2100" dirty="0">
                <a:latin typeface="LD Architect" pitchFamily="2" charset="0"/>
              </a:rPr>
              <a:t>		-Look for tears, rips, etc. and repair before washing</a:t>
            </a:r>
          </a:p>
          <a:p>
            <a:pPr marL="543719" indent="-543719">
              <a:buNone/>
            </a:pPr>
            <a:r>
              <a:rPr lang="en-US" sz="2100" dirty="0">
                <a:latin typeface="LD Architect" pitchFamily="2" charset="0"/>
              </a:rPr>
              <a:t>		-Sort clothes into loads of the correct size</a:t>
            </a:r>
          </a:p>
          <a:p>
            <a:pPr marL="543719" indent="-543719">
              <a:buNone/>
            </a:pPr>
            <a:r>
              <a:rPr lang="en-US" sz="2100" dirty="0">
                <a:latin typeface="LD Architect" pitchFamily="2" charset="0"/>
              </a:rPr>
              <a:t>		-Identify and separate “special care” items, such as 	   Hand-Wash only, Do Not Dry, etc.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-228600"/>
            <a:ext cx="8641080" cy="1219200"/>
          </a:xfrm>
        </p:spPr>
        <p:txBody>
          <a:bodyPr/>
          <a:lstStyle/>
          <a:p>
            <a:r>
              <a:rPr lang="en-US" u="sng" dirty="0" smtClean="0">
                <a:latin typeface="LD Architect" pitchFamily="2" charset="0"/>
              </a:rPr>
              <a:t>Sorting Is Done By:</a:t>
            </a:r>
            <a:endParaRPr lang="en-US" u="sng" dirty="0">
              <a:latin typeface="LD Architec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762000"/>
            <a:ext cx="9372600" cy="3276600"/>
          </a:xfrm>
        </p:spPr>
        <p:txBody>
          <a:bodyPr/>
          <a:lstStyle/>
          <a:p>
            <a:pPr>
              <a:buNone/>
            </a:pPr>
            <a:r>
              <a:rPr lang="en-US" b="1" u="sng" dirty="0" smtClean="0">
                <a:latin typeface="LD Architect" pitchFamily="2" charset="0"/>
              </a:rPr>
              <a:t>A. Color</a:t>
            </a:r>
          </a:p>
          <a:p>
            <a:pPr>
              <a:buNone/>
            </a:pPr>
            <a:r>
              <a:rPr lang="en-US" sz="2800" dirty="0">
                <a:latin typeface="LD Architect" pitchFamily="2" charset="0"/>
              </a:rPr>
              <a:t>	</a:t>
            </a:r>
            <a:r>
              <a:rPr lang="en-US" sz="2800" dirty="0" smtClean="0">
                <a:latin typeface="LD Architect" pitchFamily="2" charset="0"/>
              </a:rPr>
              <a:t>-Whites</a:t>
            </a:r>
          </a:p>
          <a:p>
            <a:pPr>
              <a:buNone/>
            </a:pPr>
            <a:r>
              <a:rPr lang="en-US" sz="2800" dirty="0">
                <a:latin typeface="LD Architect" pitchFamily="2" charset="0"/>
              </a:rPr>
              <a:t>	</a:t>
            </a:r>
            <a:r>
              <a:rPr lang="en-US" sz="2800" dirty="0" smtClean="0">
                <a:latin typeface="LD Architect" pitchFamily="2" charset="0"/>
              </a:rPr>
              <a:t>-Light Colors-Solid or Patterned</a:t>
            </a:r>
          </a:p>
          <a:p>
            <a:pPr>
              <a:buNone/>
            </a:pPr>
            <a:r>
              <a:rPr lang="en-US" sz="2800" dirty="0">
                <a:latin typeface="LD Architect" pitchFamily="2" charset="0"/>
              </a:rPr>
              <a:t>	</a:t>
            </a:r>
            <a:r>
              <a:rPr lang="en-US" sz="2800" dirty="0" smtClean="0">
                <a:latin typeface="LD Architect" pitchFamily="2" charset="0"/>
              </a:rPr>
              <a:t>-Medium and Bright Colors</a:t>
            </a:r>
          </a:p>
          <a:p>
            <a:pPr>
              <a:buNone/>
            </a:pPr>
            <a:r>
              <a:rPr lang="en-US" sz="2800" dirty="0">
                <a:latin typeface="LD Architect" pitchFamily="2" charset="0"/>
              </a:rPr>
              <a:t>	</a:t>
            </a:r>
            <a:r>
              <a:rPr lang="en-US" sz="2800" dirty="0" smtClean="0">
                <a:latin typeface="LD Architect" pitchFamily="2" charset="0"/>
              </a:rPr>
              <a:t>-Dark Colors</a:t>
            </a:r>
          </a:p>
          <a:p>
            <a:pPr>
              <a:buNone/>
            </a:pPr>
            <a:r>
              <a:rPr lang="en-US" sz="2800" dirty="0">
                <a:latin typeface="LD Architect" pitchFamily="2" charset="0"/>
              </a:rPr>
              <a:t>	</a:t>
            </a:r>
            <a:r>
              <a:rPr lang="en-US" sz="2800" dirty="0" smtClean="0">
                <a:latin typeface="LD Architect" pitchFamily="2" charset="0"/>
              </a:rPr>
              <a:t>-Colorfastness</a:t>
            </a:r>
            <a:endParaRPr lang="en-US" sz="2800" dirty="0">
              <a:latin typeface="LD Architect" pitchFamily="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038600"/>
            <a:ext cx="8915400" cy="152400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marL="362480" marR="0" lvl="0" indent="-362480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D Architect" pitchFamily="2" charset="0"/>
                <a:ea typeface="+mn-ea"/>
                <a:cs typeface="+mn-cs"/>
              </a:rPr>
              <a:t>Colorfast:</a:t>
            </a:r>
            <a:r>
              <a:rPr kumimoji="0" lang="en-US" sz="34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D Architect" pitchFamily="2" charset="0"/>
                <a:ea typeface="+mn-ea"/>
                <a:cs typeface="+mn-cs"/>
              </a:rPr>
              <a:t> </a:t>
            </a:r>
            <a:r>
              <a:rPr kumimoji="0" lang="en-US" sz="28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D Architect" pitchFamily="2" charset="0"/>
                <a:ea typeface="+mn-ea"/>
                <a:cs typeface="+mn-cs"/>
              </a:rPr>
              <a:t>a fabric that maintains or keeps it color without fading or bleeding onto other fabrics</a:t>
            </a:r>
            <a:endParaRPr kumimoji="0" lang="en-US" sz="280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D Architect" pitchFamily="2" charset="0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5638800"/>
            <a:ext cx="8839200" cy="1524000"/>
          </a:xfrm>
          <a:prstGeom prst="rect">
            <a:avLst/>
          </a:prstGeom>
        </p:spPr>
        <p:txBody>
          <a:bodyPr vert="horz" lIns="96661" tIns="48331" rIns="96661" bIns="48331" rtlCol="0">
            <a:normAutofit fontScale="92500"/>
          </a:bodyPr>
          <a:lstStyle/>
          <a:p>
            <a:pPr marL="362480" marR="0" lvl="0" indent="-362480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D Architect" pitchFamily="2" charset="0"/>
                <a:ea typeface="+mn-ea"/>
                <a:cs typeface="+mn-cs"/>
              </a:rPr>
              <a:t>NON-Colorfast:</a:t>
            </a:r>
            <a:r>
              <a:rPr kumimoji="0" lang="en-US" sz="34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D Architect" pitchFamily="2" charset="0"/>
                <a:ea typeface="+mn-ea"/>
                <a:cs typeface="+mn-cs"/>
              </a:rPr>
              <a:t> </a:t>
            </a:r>
            <a:r>
              <a:rPr kumimoji="0" lang="en-US" sz="28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D Architect" pitchFamily="2" charset="0"/>
                <a:ea typeface="+mn-ea"/>
                <a:cs typeface="+mn-cs"/>
              </a:rPr>
              <a:t>Colors in the fabric may fade or bleed onto other fabrics when wet (Red sock in with the white Clothes)</a:t>
            </a:r>
            <a:endParaRPr kumimoji="0" lang="en-US" sz="280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D Architect" pitchFamily="2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87087"/>
            <a:ext cx="9372600" cy="2362200"/>
          </a:xfrm>
        </p:spPr>
        <p:txBody>
          <a:bodyPr/>
          <a:lstStyle/>
          <a:p>
            <a:pPr>
              <a:buNone/>
            </a:pPr>
            <a:r>
              <a:rPr lang="en-US" b="1" u="sng" dirty="0">
                <a:latin typeface="LD Architect" pitchFamily="2" charset="0"/>
              </a:rPr>
              <a:t>B</a:t>
            </a:r>
            <a:r>
              <a:rPr lang="en-US" b="1" u="sng" dirty="0" smtClean="0">
                <a:latin typeface="LD Architect" pitchFamily="2" charset="0"/>
              </a:rPr>
              <a:t>. Type and Weight of Fabric</a:t>
            </a:r>
          </a:p>
          <a:p>
            <a:pPr>
              <a:buNone/>
            </a:pPr>
            <a:r>
              <a:rPr lang="en-US" sz="2800" dirty="0">
                <a:latin typeface="LD Architect" pitchFamily="2" charset="0"/>
              </a:rPr>
              <a:t>	</a:t>
            </a:r>
            <a:r>
              <a:rPr lang="en-US" sz="2800" dirty="0" smtClean="0">
                <a:latin typeface="LD Architect" pitchFamily="2" charset="0"/>
              </a:rPr>
              <a:t>-Loosely woven, knitted and sheers</a:t>
            </a:r>
          </a:p>
          <a:p>
            <a:pPr>
              <a:buNone/>
            </a:pPr>
            <a:r>
              <a:rPr lang="en-US" sz="2800" dirty="0">
                <a:latin typeface="LD Architect" pitchFamily="2" charset="0"/>
              </a:rPr>
              <a:t>	</a:t>
            </a:r>
            <a:r>
              <a:rPr lang="en-US" sz="2800" dirty="0" smtClean="0">
                <a:latin typeface="LD Architect" pitchFamily="2" charset="0"/>
              </a:rPr>
              <a:t>-Lint producing (towels, sheets, etc.)</a:t>
            </a:r>
          </a:p>
          <a:p>
            <a:pPr>
              <a:buNone/>
            </a:pPr>
            <a:r>
              <a:rPr lang="en-US" sz="2800" dirty="0">
                <a:latin typeface="LD Architect" pitchFamily="2" charset="0"/>
              </a:rPr>
              <a:t>	</a:t>
            </a:r>
            <a:r>
              <a:rPr lang="en-US" sz="2800" dirty="0" smtClean="0">
                <a:latin typeface="LD Architect" pitchFamily="2" charset="0"/>
              </a:rPr>
              <a:t>-Tightly woven, heavy fabrics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2400" y="2383974"/>
            <a:ext cx="9372600" cy="3102426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marL="362480" marR="0" lvl="0" indent="-362480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400" b="1" u="sng" dirty="0">
                <a:latin typeface="LD Architect" pitchFamily="2" charset="0"/>
              </a:rPr>
              <a:t>C</a:t>
            </a:r>
            <a:r>
              <a:rPr kumimoji="0" lang="en-US" sz="3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D Architect" pitchFamily="2" charset="0"/>
                <a:ea typeface="+mn-ea"/>
                <a:cs typeface="+mn-cs"/>
              </a:rPr>
              <a:t>. </a:t>
            </a:r>
            <a:r>
              <a:rPr lang="en-US" sz="3400" b="1" u="sng" dirty="0" smtClean="0">
                <a:latin typeface="LD Architect" pitchFamily="2" charset="0"/>
              </a:rPr>
              <a:t>Kind and Amount of Soil</a:t>
            </a:r>
            <a:endParaRPr kumimoji="0" lang="en-US" sz="3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D Architect" pitchFamily="2" charset="0"/>
              <a:ea typeface="+mn-ea"/>
              <a:cs typeface="+mn-cs"/>
            </a:endParaRPr>
          </a:p>
          <a:p>
            <a:pPr marL="362480" marR="0" lvl="0" indent="-362480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D Architect" pitchFamily="2" charset="0"/>
                <a:ea typeface="+mn-ea"/>
                <a:cs typeface="+mn-cs"/>
              </a:rPr>
              <a:t>	-Heavily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D Architect" pitchFamily="2" charset="0"/>
                <a:ea typeface="+mn-ea"/>
                <a:cs typeface="+mn-cs"/>
              </a:rPr>
              <a:t> soiled items should be washed 	separately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D Architect" pitchFamily="2" charset="0"/>
              <a:ea typeface="+mn-ea"/>
              <a:cs typeface="+mn-cs"/>
            </a:endParaRPr>
          </a:p>
          <a:p>
            <a:pPr marL="362480" marR="0" lvl="0" indent="-362480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D Architect" pitchFamily="2" charset="0"/>
                <a:ea typeface="+mn-ea"/>
                <a:cs typeface="+mn-cs"/>
              </a:rPr>
              <a:t>	-Oily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D Architect" pitchFamily="2" charset="0"/>
                <a:ea typeface="+mn-ea"/>
                <a:cs typeface="+mn-cs"/>
              </a:rPr>
              <a:t> or greasy stains can soak into 	other fabrics so wash these 	separately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D Architect" pitchFamily="2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2400" y="5257800"/>
            <a:ext cx="9372600" cy="205740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marL="362480" marR="0" lvl="0" indent="-362480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D Architect" pitchFamily="2" charset="0"/>
                <a:ea typeface="+mn-ea"/>
                <a:cs typeface="+mn-cs"/>
              </a:rPr>
              <a:t>D. Size</a:t>
            </a:r>
          </a:p>
          <a:p>
            <a:pPr marL="362480" marR="0" lvl="0" indent="-362480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D Architect" pitchFamily="2" charset="0"/>
                <a:ea typeface="+mn-ea"/>
                <a:cs typeface="+mn-cs"/>
              </a:rPr>
              <a:t>	-Mix large and small items in each load for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D Architect" pitchFamily="2" charset="0"/>
                <a:ea typeface="+mn-ea"/>
                <a:cs typeface="+mn-cs"/>
              </a:rPr>
              <a:t> 	better cleaning and movement of items 	in the washer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D Architect" pitchFamily="2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25" y="81280"/>
            <a:ext cx="9201150" cy="6990080"/>
          </a:xfrm>
        </p:spPr>
        <p:txBody>
          <a:bodyPr>
            <a:normAutofit/>
          </a:bodyPr>
          <a:lstStyle/>
          <a:p>
            <a:pPr marL="543719" indent="-543719">
              <a:buNone/>
            </a:pPr>
            <a:r>
              <a:rPr lang="en-US" b="1" dirty="0">
                <a:latin typeface="LD Architect" pitchFamily="2" charset="0"/>
              </a:rPr>
              <a:t>2</a:t>
            </a:r>
            <a:r>
              <a:rPr lang="en-US" b="1" dirty="0" smtClean="0">
                <a:latin typeface="LD Architect" pitchFamily="2" charset="0"/>
              </a:rPr>
              <a:t>.  </a:t>
            </a:r>
            <a:r>
              <a:rPr lang="en-US" b="1" u="sng" dirty="0" smtClean="0">
                <a:latin typeface="LD Architect" pitchFamily="2" charset="0"/>
              </a:rPr>
              <a:t>Treat Stains</a:t>
            </a:r>
          </a:p>
          <a:p>
            <a:pPr marL="543719" indent="-543719">
              <a:buNone/>
            </a:pPr>
            <a:r>
              <a:rPr lang="en-US" dirty="0">
                <a:latin typeface="LD Architect" pitchFamily="2" charset="0"/>
              </a:rPr>
              <a:t>	</a:t>
            </a:r>
            <a:r>
              <a:rPr lang="en-US" dirty="0" smtClean="0">
                <a:latin typeface="LD Architect" pitchFamily="2" charset="0"/>
              </a:rPr>
              <a:t>-Treat stains in the clothing    	with stain a removal product.  </a:t>
            </a:r>
          </a:p>
          <a:p>
            <a:pPr marL="543719" indent="-543719">
              <a:buNone/>
            </a:pPr>
            <a:r>
              <a:rPr lang="en-US" dirty="0">
                <a:latin typeface="LD Architect" pitchFamily="2" charset="0"/>
              </a:rPr>
              <a:t>	</a:t>
            </a:r>
            <a:r>
              <a:rPr lang="en-US" dirty="0" smtClean="0">
                <a:latin typeface="LD Architect" pitchFamily="2" charset="0"/>
              </a:rPr>
              <a:t>-Be sure to read clothing care 	label before applying stain 	remover.</a:t>
            </a:r>
          </a:p>
          <a:p>
            <a:pPr marL="543719" indent="-543719">
              <a:buNone/>
            </a:pPr>
            <a:r>
              <a:rPr lang="en-US" dirty="0">
                <a:latin typeface="LD Architect" pitchFamily="2" charset="0"/>
              </a:rPr>
              <a:t>	</a:t>
            </a:r>
            <a:r>
              <a:rPr lang="en-US" dirty="0" smtClean="0">
                <a:latin typeface="LD Architect" pitchFamily="2" charset="0"/>
              </a:rPr>
              <a:t>-The number one rule in stain 	removal is to treat 	</a:t>
            </a:r>
            <a:r>
              <a:rPr lang="en-US" b="1" u="sng" dirty="0" smtClean="0">
                <a:latin typeface="LD Architect" pitchFamily="2" charset="0"/>
              </a:rPr>
              <a:t>immediately</a:t>
            </a:r>
            <a:r>
              <a:rPr lang="en-US" dirty="0" smtClean="0">
                <a:latin typeface="LD Architect" pitchFamily="2" charset="0"/>
              </a:rPr>
              <a:t>!  Fresh stains are 	easier to remove than old, set-	in stains.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25" y="81280"/>
            <a:ext cx="9201150" cy="2357120"/>
          </a:xfrm>
        </p:spPr>
        <p:txBody>
          <a:bodyPr>
            <a:normAutofit/>
          </a:bodyPr>
          <a:lstStyle/>
          <a:p>
            <a:pPr marL="543719" indent="-543719">
              <a:buNone/>
            </a:pPr>
            <a:r>
              <a:rPr lang="en-US" b="1" dirty="0" smtClean="0">
                <a:latin typeface="LD Architect" pitchFamily="2" charset="0"/>
              </a:rPr>
              <a:t>3.  </a:t>
            </a:r>
            <a:r>
              <a:rPr lang="en-US" b="1" u="sng" dirty="0" smtClean="0">
                <a:latin typeface="LD Architect" pitchFamily="2" charset="0"/>
              </a:rPr>
              <a:t>Mend or Repair</a:t>
            </a:r>
          </a:p>
          <a:p>
            <a:pPr marL="543719" indent="-543719">
              <a:buNone/>
            </a:pPr>
            <a:r>
              <a:rPr lang="en-US" dirty="0">
                <a:latin typeface="LD Architect" pitchFamily="2" charset="0"/>
              </a:rPr>
              <a:t>	</a:t>
            </a:r>
            <a:r>
              <a:rPr lang="en-US" dirty="0" smtClean="0">
                <a:latin typeface="LD Architect" pitchFamily="2" charset="0"/>
              </a:rPr>
              <a:t>-Mending articles before washing 	keeps torn or damaged areas 	from getting larger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2443480"/>
            <a:ext cx="9201150" cy="4643120"/>
          </a:xfrm>
          <a:prstGeom prst="rect">
            <a:avLst/>
          </a:prstGeom>
        </p:spPr>
        <p:txBody>
          <a:bodyPr vert="horz" lIns="96661" tIns="48331" rIns="96661" bIns="48331" rtlCol="0">
            <a:normAutofit fontScale="92500" lnSpcReduction="10000"/>
          </a:bodyPr>
          <a:lstStyle/>
          <a:p>
            <a:pPr marL="543719" marR="0" lvl="0" indent="-543719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400" b="1" dirty="0">
                <a:latin typeface="LD Architect" pitchFamily="2" charset="0"/>
              </a:rPr>
              <a:t>4</a:t>
            </a: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D Architect" pitchFamily="2" charset="0"/>
                <a:ea typeface="+mn-ea"/>
                <a:cs typeface="+mn-cs"/>
              </a:rPr>
              <a:t>.  </a:t>
            </a:r>
            <a:r>
              <a:rPr lang="en-US" sz="3400" b="1" u="sng" dirty="0" smtClean="0">
                <a:latin typeface="LD Architect" pitchFamily="2" charset="0"/>
              </a:rPr>
              <a:t>Wash</a:t>
            </a:r>
            <a:endParaRPr kumimoji="0" lang="en-US" sz="3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D Architect" pitchFamily="2" charset="0"/>
              <a:ea typeface="+mn-ea"/>
              <a:cs typeface="+mn-cs"/>
            </a:endParaRPr>
          </a:p>
          <a:p>
            <a:pPr marL="543719" marR="0" lvl="0" indent="-543719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D Architect" pitchFamily="2" charset="0"/>
                <a:ea typeface="+mn-ea"/>
                <a:cs typeface="+mn-cs"/>
              </a:rPr>
              <a:t>	-Select the appropriate wash 	water temperature</a:t>
            </a:r>
          </a:p>
          <a:p>
            <a:pPr marL="543719" marR="0" lvl="0" indent="-543719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D Architect" pitchFamily="2" charset="0"/>
                <a:ea typeface="+mn-ea"/>
                <a:cs typeface="+mn-cs"/>
              </a:rPr>
              <a:t>	-Select</a:t>
            </a:r>
            <a:r>
              <a:rPr kumimoji="0" lang="en-US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D Architect" pitchFamily="2" charset="0"/>
                <a:ea typeface="+mn-ea"/>
                <a:cs typeface="+mn-cs"/>
              </a:rPr>
              <a:t> the water level and 	agitation cycle</a:t>
            </a:r>
          </a:p>
          <a:p>
            <a:pPr marL="543719" marR="0" lvl="0" indent="-543719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400" baseline="0" dirty="0">
                <a:latin typeface="LD Architect" pitchFamily="2" charset="0"/>
              </a:rPr>
              <a:t>	</a:t>
            </a:r>
            <a:r>
              <a:rPr lang="en-US" sz="3400" baseline="0" dirty="0" smtClean="0">
                <a:latin typeface="LD Architect" pitchFamily="2" charset="0"/>
              </a:rPr>
              <a:t>-Select</a:t>
            </a:r>
            <a:r>
              <a:rPr lang="en-US" sz="3400" dirty="0" smtClean="0">
                <a:latin typeface="LD Architect" pitchFamily="2" charset="0"/>
              </a:rPr>
              <a:t> the laundry products</a:t>
            </a:r>
          </a:p>
          <a:p>
            <a:pPr marL="543719" marR="0" lvl="0" indent="-543719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D Architect" pitchFamily="2" charset="0"/>
                <a:ea typeface="+mn-ea"/>
                <a:cs typeface="+mn-cs"/>
              </a:rPr>
              <a:t> </a:t>
            </a: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D Architect" pitchFamily="2" charset="0"/>
                <a:ea typeface="+mn-ea"/>
                <a:cs typeface="+mn-cs"/>
              </a:rPr>
              <a:t>		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D Architect" pitchFamily="2" charset="0"/>
                <a:ea typeface="+mn-ea"/>
                <a:cs typeface="+mn-cs"/>
              </a:rPr>
              <a:t>Always use the amount of detergent 	recommended on the box-too much 	detergent is difficult to </a:t>
            </a:r>
            <a:r>
              <a:rPr lang="en-US" sz="2600" dirty="0" smtClean="0">
                <a:latin typeface="LD Architect" pitchFamily="2" charset="0"/>
              </a:rPr>
              <a:t>rinse out and 	makes the clothing sticky and dull in 	color.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D Architect" pitchFamily="2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25" y="35560"/>
            <a:ext cx="9201150" cy="5405120"/>
          </a:xfrm>
        </p:spPr>
        <p:txBody>
          <a:bodyPr>
            <a:normAutofit/>
          </a:bodyPr>
          <a:lstStyle/>
          <a:p>
            <a:pPr marL="543719" indent="-543719">
              <a:buNone/>
            </a:pPr>
            <a:r>
              <a:rPr lang="en-US" b="1" dirty="0">
                <a:latin typeface="LD Architect" pitchFamily="2" charset="0"/>
              </a:rPr>
              <a:t>5</a:t>
            </a:r>
            <a:r>
              <a:rPr lang="en-US" b="1" dirty="0" smtClean="0">
                <a:latin typeface="LD Architect" pitchFamily="2" charset="0"/>
              </a:rPr>
              <a:t>.  </a:t>
            </a:r>
            <a:r>
              <a:rPr lang="en-US" b="1" u="sng" dirty="0" smtClean="0">
                <a:latin typeface="LD Architect" pitchFamily="2" charset="0"/>
              </a:rPr>
              <a:t>Dry</a:t>
            </a:r>
          </a:p>
          <a:p>
            <a:pPr marL="543719" indent="-543719">
              <a:buNone/>
            </a:pPr>
            <a:r>
              <a:rPr lang="en-US" dirty="0">
                <a:latin typeface="LD Architect" pitchFamily="2" charset="0"/>
              </a:rPr>
              <a:t>	</a:t>
            </a:r>
            <a:r>
              <a:rPr lang="en-US" dirty="0" smtClean="0">
                <a:latin typeface="LD Architect" pitchFamily="2" charset="0"/>
              </a:rPr>
              <a:t>-Select the Appropriate 	Temperature</a:t>
            </a:r>
          </a:p>
          <a:p>
            <a:pPr marL="543719" indent="-543719">
              <a:buNone/>
            </a:pPr>
            <a:r>
              <a:rPr lang="en-US" dirty="0">
                <a:latin typeface="LD Architect" pitchFamily="2" charset="0"/>
              </a:rPr>
              <a:t>	 </a:t>
            </a:r>
            <a:r>
              <a:rPr lang="en-US" sz="2400" dirty="0" smtClean="0">
                <a:latin typeface="LD Architect" pitchFamily="2" charset="0"/>
              </a:rPr>
              <a:t>High Heat tends to wear clothing out faster</a:t>
            </a:r>
          </a:p>
          <a:p>
            <a:pPr marL="543719" indent="-543719">
              <a:buNone/>
            </a:pPr>
            <a:r>
              <a:rPr lang="en-US" dirty="0" smtClean="0">
                <a:latin typeface="LD Architect" pitchFamily="2" charset="0"/>
              </a:rPr>
              <a:t>	-Select the Drying Time</a:t>
            </a:r>
          </a:p>
          <a:p>
            <a:pPr marL="543719" indent="-543719">
              <a:buNone/>
            </a:pPr>
            <a:r>
              <a:rPr lang="en-US" dirty="0">
                <a:latin typeface="LD Architect" pitchFamily="2" charset="0"/>
              </a:rPr>
              <a:t>	 </a:t>
            </a:r>
            <a:r>
              <a:rPr lang="en-US" sz="2400" dirty="0" smtClean="0">
                <a:latin typeface="LD Architect" pitchFamily="2" charset="0"/>
              </a:rPr>
              <a:t>The average load requires about 25-30 minutes</a:t>
            </a:r>
          </a:p>
          <a:p>
            <a:pPr marL="543719" indent="-543719">
              <a:buNone/>
            </a:pPr>
            <a:r>
              <a:rPr lang="en-US" dirty="0" smtClean="0">
                <a:latin typeface="LD Architect" pitchFamily="2" charset="0"/>
              </a:rPr>
              <a:t>	-Remove and Fold or Hang</a:t>
            </a:r>
          </a:p>
          <a:p>
            <a:pPr marL="543719" indent="-543719">
              <a:buNone/>
            </a:pPr>
            <a:r>
              <a:rPr lang="en-US" sz="2400" dirty="0" smtClean="0">
                <a:latin typeface="LD Architect" pitchFamily="2" charset="0"/>
              </a:rPr>
              <a:t>	 The longer they sit in the dryer, the more  	wrinkles they will have</a:t>
            </a:r>
          </a:p>
          <a:p>
            <a:pPr marL="543719" indent="-543719">
              <a:buNone/>
            </a:pPr>
            <a:endParaRPr lang="en-US" sz="2400" dirty="0" smtClean="0">
              <a:latin typeface="LD Architect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5425440"/>
            <a:ext cx="9201150" cy="1676400"/>
          </a:xfrm>
          <a:prstGeom prst="rect">
            <a:avLst/>
          </a:prstGeom>
        </p:spPr>
        <p:txBody>
          <a:bodyPr vert="horz" lIns="96661" tIns="48331" rIns="96661" bIns="48331" rtlCol="0">
            <a:normAutofit fontScale="92500"/>
          </a:bodyPr>
          <a:lstStyle/>
          <a:p>
            <a:pPr marL="543719" marR="0" lvl="0" indent="-543719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400" b="1" dirty="0">
                <a:latin typeface="LD Architect" pitchFamily="2" charset="0"/>
              </a:rPr>
              <a:t>6</a:t>
            </a: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D Architect" pitchFamily="2" charset="0"/>
                <a:ea typeface="+mn-ea"/>
                <a:cs typeface="+mn-cs"/>
              </a:rPr>
              <a:t>.  </a:t>
            </a:r>
            <a:r>
              <a:rPr lang="en-US" sz="3400" b="1" u="sng" dirty="0" smtClean="0">
                <a:latin typeface="LD Architect" pitchFamily="2" charset="0"/>
              </a:rPr>
              <a:t>Iron or Press</a:t>
            </a:r>
            <a:endParaRPr kumimoji="0" lang="en-US" sz="3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D Architect" pitchFamily="2" charset="0"/>
              <a:ea typeface="+mn-ea"/>
              <a:cs typeface="+mn-cs"/>
            </a:endParaRPr>
          </a:p>
          <a:p>
            <a:pPr marL="543719" marR="0" lvl="0" indent="-543719" algn="l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D Architect" pitchFamily="2" charset="0"/>
                <a:ea typeface="+mn-ea"/>
                <a:cs typeface="+mn-cs"/>
              </a:rPr>
              <a:t>	-Some items may need to be ironed</a:t>
            </a:r>
            <a:r>
              <a:rPr kumimoji="0" lang="en-US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D Architect" pitchFamily="2" charset="0"/>
                <a:ea typeface="+mn-ea"/>
                <a:cs typeface="+mn-cs"/>
              </a:rPr>
              <a:t> or 	pressed right out of the dryer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D Architect" pitchFamily="2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182880"/>
            <a:ext cx="9448800" cy="1219200"/>
          </a:xfrm>
        </p:spPr>
        <p:txBody>
          <a:bodyPr>
            <a:normAutofit/>
          </a:bodyPr>
          <a:lstStyle/>
          <a:p>
            <a:r>
              <a:rPr lang="en-US" u="sng" dirty="0" smtClean="0">
                <a:latin typeface="LD Architect" pitchFamily="2" charset="0"/>
              </a:rPr>
              <a:t>Basics of Stain Removal</a:t>
            </a:r>
            <a:endParaRPr lang="en-US" u="sng" dirty="0">
              <a:latin typeface="LD Architec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15" y="751840"/>
            <a:ext cx="9361170" cy="6868160"/>
          </a:xfrm>
        </p:spPr>
        <p:txBody>
          <a:bodyPr>
            <a:normAutofit/>
          </a:bodyPr>
          <a:lstStyle/>
          <a:p>
            <a:pPr marL="543719" indent="-543719">
              <a:buAutoNum type="arabicPeriod"/>
            </a:pPr>
            <a:r>
              <a:rPr lang="en-US" dirty="0" smtClean="0">
                <a:latin typeface="LD Architect" pitchFamily="2" charset="0"/>
              </a:rPr>
              <a:t>Remember, for the best results, treat stains </a:t>
            </a:r>
            <a:r>
              <a:rPr lang="en-US" b="1" u="sng" dirty="0" smtClean="0">
                <a:latin typeface="LD Architect" pitchFamily="2" charset="0"/>
              </a:rPr>
              <a:t>Immediately</a:t>
            </a:r>
            <a:r>
              <a:rPr lang="en-US" dirty="0" smtClean="0">
                <a:latin typeface="LD Architect" pitchFamily="2" charset="0"/>
              </a:rPr>
              <a:t>!</a:t>
            </a:r>
            <a:endParaRPr lang="en-US" dirty="0">
              <a:latin typeface="LD Architect" pitchFamily="2" charset="0"/>
            </a:endParaRPr>
          </a:p>
          <a:p>
            <a:pPr marL="543719" indent="-543719">
              <a:buAutoNum type="arabicPeriod" startAt="2"/>
            </a:pPr>
            <a:r>
              <a:rPr lang="en-US" dirty="0" smtClean="0">
                <a:latin typeface="LD Architect" pitchFamily="2" charset="0"/>
              </a:rPr>
              <a:t>Many stains are set by </a:t>
            </a:r>
            <a:r>
              <a:rPr lang="en-US" b="1" u="sng" dirty="0" smtClean="0">
                <a:latin typeface="LD Architect" pitchFamily="2" charset="0"/>
              </a:rPr>
              <a:t>heat</a:t>
            </a:r>
            <a:r>
              <a:rPr lang="en-US" dirty="0" smtClean="0">
                <a:latin typeface="LD Architect" pitchFamily="2" charset="0"/>
              </a:rPr>
              <a:t>.   Be sure the stain is gone before drying.</a:t>
            </a:r>
          </a:p>
          <a:p>
            <a:pPr marL="543719" indent="-543719">
              <a:buAutoNum type="arabicPeriod" startAt="3"/>
            </a:pPr>
            <a:r>
              <a:rPr lang="en-US" dirty="0" smtClean="0">
                <a:latin typeface="LD Architect" pitchFamily="2" charset="0"/>
              </a:rPr>
              <a:t>Try to </a:t>
            </a:r>
            <a:r>
              <a:rPr lang="en-US" b="1" u="sng" dirty="0" smtClean="0">
                <a:latin typeface="LD Architect" pitchFamily="2" charset="0"/>
              </a:rPr>
              <a:t>remove</a:t>
            </a:r>
            <a:r>
              <a:rPr lang="en-US" dirty="0" smtClean="0">
                <a:latin typeface="LD Architect" pitchFamily="2" charset="0"/>
              </a:rPr>
              <a:t> most of the stain before using stain removal products.</a:t>
            </a:r>
          </a:p>
          <a:p>
            <a:pPr marL="543719" indent="-543719">
              <a:buAutoNum type="arabicPeriod" startAt="4"/>
            </a:pPr>
            <a:r>
              <a:rPr lang="en-US" dirty="0" smtClean="0">
                <a:latin typeface="LD Architect" pitchFamily="2" charset="0"/>
              </a:rPr>
              <a:t>Start at the outer edges of the stain and </a:t>
            </a:r>
            <a:r>
              <a:rPr lang="en-US" b="1" u="sng" dirty="0" smtClean="0">
                <a:latin typeface="LD Architect" pitchFamily="2" charset="0"/>
              </a:rPr>
              <a:t>work your way in</a:t>
            </a:r>
            <a:r>
              <a:rPr lang="en-US" dirty="0" smtClean="0">
                <a:latin typeface="LD Architect" pitchFamily="2" charset="0"/>
              </a:rPr>
              <a:t>.</a:t>
            </a:r>
          </a:p>
          <a:p>
            <a:pPr marL="543719" indent="-543719">
              <a:buAutoNum type="arabicPeriod" startAt="4"/>
            </a:pPr>
            <a:r>
              <a:rPr lang="en-US" b="1" u="sng" dirty="0" smtClean="0">
                <a:latin typeface="LD Architect" pitchFamily="2" charset="0"/>
              </a:rPr>
              <a:t>Blot</a:t>
            </a:r>
            <a:r>
              <a:rPr lang="en-US" dirty="0" smtClean="0">
                <a:latin typeface="LD Architect" pitchFamily="2" charset="0"/>
              </a:rPr>
              <a:t> the stain-Don’t scrub it.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646</Words>
  <Application>Microsoft Office PowerPoint</Application>
  <PresentationFormat>Custom</PresentationFormat>
  <Paragraphs>105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Laundry and Stain Removal</vt:lpstr>
      <vt:lpstr>Basic Clothing Care</vt:lpstr>
      <vt:lpstr>The Laundry Process</vt:lpstr>
      <vt:lpstr>Sorting Is Done By:</vt:lpstr>
      <vt:lpstr>PowerPoint Presentation</vt:lpstr>
      <vt:lpstr>PowerPoint Presentation</vt:lpstr>
      <vt:lpstr>PowerPoint Presentation</vt:lpstr>
      <vt:lpstr>PowerPoint Presentation</vt:lpstr>
      <vt:lpstr>Basics of Stain Removal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lschiers</dc:creator>
  <cp:lastModifiedBy>Laura Schiers</cp:lastModifiedBy>
  <cp:revision>47</cp:revision>
  <dcterms:created xsi:type="dcterms:W3CDTF">2008-07-24T01:08:03Z</dcterms:created>
  <dcterms:modified xsi:type="dcterms:W3CDTF">2013-07-16T03:23:56Z</dcterms:modified>
</cp:coreProperties>
</file>